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5" r:id="rId4"/>
  </p:sldMasterIdLst>
  <p:notesMasterIdLst>
    <p:notesMasterId r:id="rId24"/>
  </p:notesMasterIdLst>
  <p:handoutMasterIdLst>
    <p:handoutMasterId r:id="rId25"/>
  </p:handoutMasterIdLst>
  <p:sldIdLst>
    <p:sldId id="256" r:id="rId5"/>
    <p:sldId id="308" r:id="rId6"/>
    <p:sldId id="298" r:id="rId7"/>
    <p:sldId id="261" r:id="rId8"/>
    <p:sldId id="299" r:id="rId9"/>
    <p:sldId id="309" r:id="rId10"/>
    <p:sldId id="310" r:id="rId11"/>
    <p:sldId id="312" r:id="rId12"/>
    <p:sldId id="311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295" r:id="rId23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626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4249" autoAdjust="0"/>
  </p:normalViewPr>
  <p:slideViewPr>
    <p:cSldViewPr snapToGrid="0" showGuides="1">
      <p:cViewPr varScale="1">
        <p:scale>
          <a:sx n="82" d="100"/>
          <a:sy n="82" d="100"/>
        </p:scale>
        <p:origin x="-677" y="-9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04" d="100"/>
          <a:sy n="104" d="100"/>
        </p:scale>
        <p:origin x="5388" y="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>
            <a:extLst>
              <a:ext uri="{FF2B5EF4-FFF2-40B4-BE49-F238E27FC236}">
                <a16:creationId xmlns:a16="http://schemas.microsoft.com/office/drawing/2014/main" xmlns="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zh-TW" sz="1200"/>
            </a:lvl1pPr>
          </a:lstStyle>
          <a:p>
            <a:pPr rtl="0"/>
            <a:endParaRPr lang="zh-TW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zh-TW" sz="1200"/>
            </a:lvl1pPr>
          </a:lstStyle>
          <a:p>
            <a:pPr rtl="0"/>
            <a:fld id="{ABF4CEB0-0C6E-45D6-9789-FDC97FF282B8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zh-TW" sz="1200"/>
            </a:lvl1pPr>
          </a:lstStyle>
          <a:p>
            <a:pPr rtl="0"/>
            <a:endParaRPr lang="zh-TW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xmlns="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zh-TW" sz="1200"/>
            </a:lvl1pPr>
          </a:lstStyle>
          <a:p>
            <a:pPr rtl="0"/>
            <a:fld id="{9E3B048B-0EBA-466F-928F-37073F3BFB70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40655076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zh-TW" sz="1200"/>
            </a:lvl1pPr>
          </a:lstStyle>
          <a:p>
            <a:pPr rtl="0"/>
            <a:endParaRPr lang="zh-TW" noProof="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zh-TW" sz="1200"/>
            </a:lvl1pPr>
          </a:lstStyle>
          <a:p>
            <a:pPr rtl="0"/>
            <a:fld id="{6A0CCF74-E40E-4F19-87D9-E4266DFC59F1}" type="datetime1">
              <a:rPr lang="zh-TW" altLang="en-US" noProof="0" smtClean="0"/>
              <a:pPr rtl="0"/>
              <a:t>2025/6/9</a:t>
            </a:fld>
            <a:endParaRPr lang="zh-TW" noProof="0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zh-TW"/>
            </a:defPPr>
          </a:lstStyle>
          <a:p>
            <a:pPr rtl="0"/>
            <a:endParaRPr lang="zh-TW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TW"/>
            </a:defPPr>
          </a:lstStyle>
          <a:p>
            <a:pPr lvl="0" rtl="0"/>
            <a:r>
              <a:rPr lang="zh-TW" noProof="0" dirty="0"/>
              <a:t>按一下以編輯母片文字樣式</a:t>
            </a:r>
          </a:p>
          <a:p>
            <a:pPr lvl="1" rtl="0"/>
            <a:r>
              <a:rPr lang="zh-TW" noProof="0" dirty="0"/>
              <a:t>第二層</a:t>
            </a:r>
          </a:p>
          <a:p>
            <a:pPr lvl="2" rtl="0"/>
            <a:r>
              <a:rPr lang="zh-TW" noProof="0" dirty="0"/>
              <a:t>第三層</a:t>
            </a:r>
          </a:p>
          <a:p>
            <a:pPr lvl="3" rtl="0"/>
            <a:r>
              <a:rPr lang="zh-TW" noProof="0" dirty="0"/>
              <a:t>第四層</a:t>
            </a:r>
          </a:p>
          <a:p>
            <a:pPr lvl="4" rtl="0"/>
            <a:r>
              <a:rPr lang="zh-TW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zh-TW" sz="1200"/>
            </a:lvl1pPr>
          </a:lstStyle>
          <a:p>
            <a:pPr rtl="0"/>
            <a:endParaRPr lang="zh-TW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zh-TW" sz="1200"/>
            </a:lvl1pPr>
          </a:lstStyle>
          <a:p>
            <a:pPr rtl="0"/>
            <a:fld id="{4AED498D-6977-40EC-8E5E-7EB644D5E759}" type="slidenum">
              <a:rPr lang="zh-TW" noProof="0" smtClean="0"/>
              <a:pPr rtl="0"/>
              <a:t>‹#›</a:t>
            </a:fld>
            <a:endParaRPr lang="zh-TW" noProof="0" dirty="0"/>
          </a:p>
        </p:txBody>
      </p:sp>
    </p:spTree>
    <p:extLst>
      <p:ext uri="{BB962C8B-B14F-4D97-AF65-F5344CB8AC3E}">
        <p14:creationId xmlns:p14="http://schemas.microsoft.com/office/powerpoint/2010/main" xmlns="" val="1352264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ea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zh-TW" smtClean="0"/>
              <a:pPr rtl="0"/>
              <a:t>1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812783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174DD9-1B49-48C6-9F5A-76A7A4ADF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B8A6BAD1-14ED-A07D-BA00-AA15EC3A6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4D660C72-818D-BDAD-21A6-497625F65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A3591354-DEF1-2A59-AC23-AD748E22A6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2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89158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3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40691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4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65742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5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747526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292CF3-A53E-8F9D-8C95-4873B7045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DC2371E8-C5B0-12BC-6C15-5ED97AA00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E15BC465-52B8-ED7B-A361-0A417243A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E75152F3-B794-F7F4-8738-2B12A28CD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8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4047746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A1C4F28-CC3D-20EE-AC27-9773C7664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11C857C8-C88F-D2F9-7351-425359297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306CABF9-3C5B-D349-1EE6-22605228C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EA70D476-E273-3B0E-AA8C-6838DC730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9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870247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34926F-BB14-CCED-F8DC-B39C51542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0382F4D9-385B-5301-FDBB-218B6E67F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3C22BE1E-CAB3-CF8A-2E50-318C1D974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BBB33D3E-A708-BFCE-87A1-FCF1D25673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10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816547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AB11F7-172C-9C08-76BF-B0015822B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8DE78C8F-1661-22CD-E18B-FBA05256C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471A7F3C-42FE-3AF2-2301-F6F2D0D83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29CAF8B4-1D2A-E78B-A7A6-87C63B82F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11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361488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7E5307-F85C-E55D-A209-CB85218D3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A7253CEE-5A27-CCBD-359B-7D87AFECFD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6FF26F84-12A7-B83D-9F7E-13C5D5DD6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93216356-A870-EEBD-0E19-0ECB98301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12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143281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E9E194-0902-3B69-FA7F-76B976DEB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A1ACD201-4D81-D511-303B-1A9539AA6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A9FA182A-5901-C1AE-CEF3-FA12B3C47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97916520-0E9F-E305-DF0A-D15E67263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13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413291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32AB2FB-B644-9078-F3D5-E500D1E78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4F20D033-4CFB-1065-EEC6-A442E3A1C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7F6FADA5-0844-D82A-D6E2-34A4C5159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9E3F73D1-166D-AC0F-DA43-967B71C18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14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450275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D46CB1-A17E-5CE0-C6B6-8B1C2883C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F71C5E54-B0BA-FFB7-AD3A-67A7DDCFB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1A34529E-26CC-2E4F-E829-4D68BD224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3A0FEF80-2D89-5D2E-588F-728790211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15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244568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28D27B-9C3B-B8A4-0AE4-C8412C738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B96B727D-D5B9-41DB-8E3B-8DF1E4CCD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8C8131EB-5B62-D014-313C-61A83AA29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C69FF35B-C5D3-F0DE-9AC4-92FD6FE4E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16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1300326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87CE12-15A5-EA93-A052-0153A11B9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337C05F0-3FCA-78D7-9927-A74406B3D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EFAA67A5-6C1E-5ACA-5DDD-508121DE6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090C0827-ACCE-E2F0-BD2B-59DDCD7DF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17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1253993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A88229-78D2-A0EE-9B08-4C1868C3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>
            <a:extLst>
              <a:ext uri="{FF2B5EF4-FFF2-40B4-BE49-F238E27FC236}">
                <a16:creationId xmlns:a16="http://schemas.microsoft.com/office/drawing/2014/main" xmlns="" id="{019E0716-7F46-7285-E200-D9661F653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>
            <a:extLst>
              <a:ext uri="{FF2B5EF4-FFF2-40B4-BE49-F238E27FC236}">
                <a16:creationId xmlns:a16="http://schemas.microsoft.com/office/drawing/2014/main" xmlns="" id="{7A4FCFC4-DC60-6869-7473-37918FB2F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xmlns="" id="{C01AC2D4-5BB7-E345-476D-0323C44C3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AED498D-6977-40EC-8E5E-7EB644D5E759}" type="slidenum">
              <a:rPr lang="en-US" altLang="zh-TW" smtClean="0"/>
              <a:pPr rtl="0"/>
              <a:t>18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4232417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en-US" altLang="zh-TW" smtClean="0"/>
              <a:pPr rtl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65382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lang="zh-TW"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lang="zh-TW" sz="2400" cap="all" spc="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lang="zh-TW" sz="2400"/>
            </a:lvl2pPr>
            <a:lvl3pPr marL="914400" indent="0" algn="ctr">
              <a:buNone/>
              <a:defRPr lang="zh-TW" sz="2400"/>
            </a:lvl3pPr>
            <a:lvl4pPr marL="1371600" indent="0" algn="ctr">
              <a:buNone/>
              <a:defRPr lang="zh-TW" sz="2000"/>
            </a:lvl4pPr>
            <a:lvl5pPr marL="1828800" indent="0" algn="ctr">
              <a:buNone/>
              <a:defRPr lang="zh-TW" sz="2000"/>
            </a:lvl5pPr>
            <a:lvl6pPr marL="2286000" indent="0" algn="ctr">
              <a:buNone/>
              <a:defRPr lang="zh-TW" sz="2000"/>
            </a:lvl6pPr>
            <a:lvl7pPr marL="2743200" indent="0" algn="ctr">
              <a:buNone/>
              <a:defRPr lang="zh-TW" sz="2000"/>
            </a:lvl7pPr>
            <a:lvl8pPr marL="3200400" indent="0" algn="ctr">
              <a:buNone/>
              <a:defRPr lang="zh-TW" sz="2000"/>
            </a:lvl8pPr>
            <a:lvl9pPr marL="3657600" indent="0" algn="ctr">
              <a:buNone/>
              <a:defRPr lang="zh-TW" sz="2000"/>
            </a:lvl9pPr>
          </a:lstStyle>
          <a:p>
            <a:pPr rtl="0"/>
            <a:r>
              <a:rPr lang="zh-TW" altLang="en-US"/>
              <a:t>按一下以編輯母片子標題樣式</a:t>
            </a:r>
            <a:endParaRPr lang="zh-TW" dirty="0"/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E3B82743-8405-4D03-8419-98374EE69E95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427150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lang="zh-TW"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lang="zh-TW" sz="2400" cap="all" spc="20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>
              <a:buNone/>
              <a:defRPr lang="zh-TW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zh-TW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zh-TW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 userDrawn="1"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94ACEB34-66A7-42A9-81E0-7F2BC5FF3998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140831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DF84A67F-45D5-40F4-928F-2DE722D1234C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70816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三個內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E56345D6-1323-4D26-9781-C893A26AC178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  <p:sp>
        <p:nvSpPr>
          <p:cNvPr id="12" name="圖片版面配置區 5">
            <a:extLst>
              <a:ext uri="{FF2B5EF4-FFF2-40B4-BE49-F238E27FC236}">
                <a16:creationId xmlns:a16="http://schemas.microsoft.com/office/drawing/2014/main" xmlns="" id="{7BF857FE-9EDF-40AC-A282-858EC0C2C6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08000"/>
          </a:xfrm>
        </p:spPr>
        <p:txBody>
          <a:bodyPr rtlCol="0" anchor="ctr" anchorCtr="0">
            <a:normAutofit/>
          </a:bodyPr>
          <a:lstStyle>
            <a:lvl1pPr algn="ctr">
              <a:defRPr lang="zh-TW" sz="1600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dirty="0"/>
          </a:p>
        </p:txBody>
      </p:sp>
      <p:sp>
        <p:nvSpPr>
          <p:cNvPr id="13" name="標題 7">
            <a:extLst>
              <a:ext uri="{FF2B5EF4-FFF2-40B4-BE49-F238E27FC236}">
                <a16:creationId xmlns:a16="http://schemas.microsoft.com/office/drawing/2014/main" xmlns="" id="{8BBD3378-DD0B-4070-88AA-07DEEA1B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537"/>
          </a:xfr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lIns="720000" tIns="108000" rtlCol="0" anchor="ctr" anchorCtr="0">
            <a:normAutofit/>
          </a:bodyPr>
          <a:lstStyle>
            <a:lvl1pPr>
              <a:defRPr lang="zh-TW" sz="3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14" name="內容預留位置 2">
            <a:extLst>
              <a:ext uri="{FF2B5EF4-FFF2-40B4-BE49-F238E27FC236}">
                <a16:creationId xmlns:a16="http://schemas.microsoft.com/office/drawing/2014/main" xmlns="" id="{B8349DBD-05C9-497A-BAB7-08CE307FB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355" y="1812759"/>
            <a:ext cx="4954159" cy="3748193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sp>
        <p:nvSpPr>
          <p:cNvPr id="15" name="內容預留位置 3">
            <a:extLst>
              <a:ext uri="{FF2B5EF4-FFF2-40B4-BE49-F238E27FC236}">
                <a16:creationId xmlns:a16="http://schemas.microsoft.com/office/drawing/2014/main" xmlns="" id="{2F227ADD-898B-46CB-92A8-AC4962D20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9901" y="1812759"/>
            <a:ext cx="4954159" cy="3748194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xmlns="" id="{8B0AF26B-41C3-4BBB-A8E9-8EAB965C6D7A}"/>
              </a:ext>
            </a:extLst>
          </p:cNvPr>
          <p:cNvCxnSpPr/>
          <p:nvPr userDrawn="1"/>
        </p:nvCxnSpPr>
        <p:spPr>
          <a:xfrm>
            <a:off x="-600" y="1283417"/>
            <a:ext cx="12193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06789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含内容的圖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961F5BAD-F343-4C5C-8CC0-23B46CB48AD6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  <p:sp>
        <p:nvSpPr>
          <p:cNvPr id="12" name="圖片版面配置區 5">
            <a:extLst>
              <a:ext uri="{FF2B5EF4-FFF2-40B4-BE49-F238E27FC236}">
                <a16:creationId xmlns:a16="http://schemas.microsoft.com/office/drawing/2014/main" xmlns="" id="{7BF857FE-9EDF-40AC-A282-858EC0C2C6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08000"/>
          </a:xfrm>
        </p:spPr>
        <p:txBody>
          <a:bodyPr rtlCol="0" anchor="ctr" anchorCtr="0">
            <a:normAutofit/>
          </a:bodyPr>
          <a:lstStyle>
            <a:lvl1pPr algn="ctr">
              <a:defRPr lang="zh-TW" sz="1600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dirty="0"/>
          </a:p>
        </p:txBody>
      </p:sp>
      <p:sp>
        <p:nvSpPr>
          <p:cNvPr id="13" name="標題 7">
            <a:extLst>
              <a:ext uri="{FF2B5EF4-FFF2-40B4-BE49-F238E27FC236}">
                <a16:creationId xmlns:a16="http://schemas.microsoft.com/office/drawing/2014/main" xmlns="" id="{8BBD3378-DD0B-4070-88AA-07DEEA1B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537"/>
          </a:xfr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lIns="684000" tIns="108000" rtlCol="0" anchor="ctr" anchorCtr="0">
            <a:normAutofit/>
          </a:bodyPr>
          <a:lstStyle>
            <a:lvl1pPr>
              <a:defRPr lang="zh-TW" sz="3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14" name="內容預留位置 2">
            <a:extLst>
              <a:ext uri="{FF2B5EF4-FFF2-40B4-BE49-F238E27FC236}">
                <a16:creationId xmlns:a16="http://schemas.microsoft.com/office/drawing/2014/main" xmlns="" id="{B8349DBD-05C9-497A-BAB7-08CE307FB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981" y="1812759"/>
            <a:ext cx="10905457" cy="4088418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xmlns="" id="{8B0AF26B-41C3-4BBB-A8E9-8EAB965C6D7A}"/>
              </a:ext>
            </a:extLst>
          </p:cNvPr>
          <p:cNvCxnSpPr/>
          <p:nvPr userDrawn="1"/>
        </p:nvCxnSpPr>
        <p:spPr>
          <a:xfrm>
            <a:off x="-600" y="1283417"/>
            <a:ext cx="12193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432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圖片版面配置區 5">
            <a:extLst>
              <a:ext uri="{FF2B5EF4-FFF2-40B4-BE49-F238E27FC236}">
                <a16:creationId xmlns:a16="http://schemas.microsoft.com/office/drawing/2014/main" xmlns="" id="{EC21F8EC-6CCD-434E-925E-0A9FF574DA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7362"/>
            <a:ext cx="12192000" cy="4493433"/>
          </a:xfrm>
        </p:spPr>
        <p:txBody>
          <a:bodyPr rtlCol="0" anchor="ctr" anchorCtr="0"/>
          <a:lstStyle>
            <a:lvl1pPr algn="ctr">
              <a:defRPr lang="zh-TW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097280" y="230332"/>
            <a:ext cx="10058400" cy="1450757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97280" y="2464540"/>
            <a:ext cx="10058400" cy="3748194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F0FFFDA4-7ADC-4DF5-9539-5B45AC028F90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  <p:cxnSp>
        <p:nvCxnSpPr>
          <p:cNvPr id="5" name="直線接點​​(S) 4">
            <a:extLst>
              <a:ext uri="{FF2B5EF4-FFF2-40B4-BE49-F238E27FC236}">
                <a16:creationId xmlns:a16="http://schemas.microsoft.com/office/drawing/2014/main" xmlns="" id="{18DEBF4F-95EE-485E-BCD1-56682C51B641}"/>
              </a:ext>
            </a:extLst>
          </p:cNvPr>
          <p:cNvCxnSpPr/>
          <p:nvPr userDrawn="1"/>
        </p:nvCxnSpPr>
        <p:spPr>
          <a:xfrm>
            <a:off x="0" y="1900553"/>
            <a:ext cx="12192000" cy="0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6131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1F9922A2-17D3-4A26-958B-54D1442735D5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  <p:sp>
        <p:nvSpPr>
          <p:cNvPr id="6" name="圖片版面配置區 5">
            <a:extLst>
              <a:ext uri="{FF2B5EF4-FFF2-40B4-BE49-F238E27FC236}">
                <a16:creationId xmlns:a16="http://schemas.microsoft.com/office/drawing/2014/main" xmlns="" id="{C85C68E9-6B5E-46D9-AAB7-BE93B1378B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7362"/>
            <a:ext cx="12192000" cy="4493433"/>
          </a:xfrm>
        </p:spPr>
        <p:txBody>
          <a:bodyPr rtlCol="0" anchor="ctr" anchorCtr="0"/>
          <a:lstStyle>
            <a:lvl1pPr algn="ctr">
              <a:defRPr lang="zh-TW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/>
          </a:p>
        </p:txBody>
      </p:sp>
      <p:sp>
        <p:nvSpPr>
          <p:cNvPr id="7" name="標題 7">
            <a:extLst>
              <a:ext uri="{FF2B5EF4-FFF2-40B4-BE49-F238E27FC236}">
                <a16:creationId xmlns:a16="http://schemas.microsoft.com/office/drawing/2014/main" xmlns="" id="{7DEE74D2-9B60-4DE8-9A31-91D3CBA8D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30332"/>
            <a:ext cx="10058400" cy="1450757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8" name="內容版面配置區 3">
            <a:extLst>
              <a:ext uri="{FF2B5EF4-FFF2-40B4-BE49-F238E27FC236}">
                <a16:creationId xmlns:a16="http://schemas.microsoft.com/office/drawing/2014/main" xmlns="" id="{390A09A4-2667-45F1-9F4E-37A50F1F5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0347" y="2346008"/>
            <a:ext cx="10058400" cy="3748194"/>
          </a:xfrm>
        </p:spPr>
        <p:txBody>
          <a:bodyPr numCol="2" spcCol="540000" rtlCol="0">
            <a:normAutofit/>
          </a:bodyPr>
          <a:lstStyle>
            <a:lvl1pPr>
              <a:defRPr lang="zh-TW" sz="1600"/>
            </a:lvl1pPr>
            <a:lvl2pPr>
              <a:defRPr lang="zh-TW" sz="1600"/>
            </a:lvl2pPr>
            <a:lvl3pPr>
              <a:defRPr lang="zh-TW" sz="1600"/>
            </a:lvl3pPr>
            <a:lvl4pPr>
              <a:defRPr lang="zh-TW" sz="1600"/>
            </a:lvl4pPr>
            <a:lvl5pPr>
              <a:defRPr lang="zh-TW" sz="1600"/>
            </a:lvl5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xmlns="" id="{CA14E254-0C82-4865-9922-29444D17B571}"/>
              </a:ext>
            </a:extLst>
          </p:cNvPr>
          <p:cNvCxnSpPr/>
          <p:nvPr userDrawn="1"/>
        </p:nvCxnSpPr>
        <p:spPr>
          <a:xfrm>
            <a:off x="0" y="1900553"/>
            <a:ext cx="12192000" cy="0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5106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lang="zh-TW"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lang="zh-TW" sz="2000" b="1"/>
            </a:lvl2pPr>
            <a:lvl3pPr marL="914400" indent="0">
              <a:buNone/>
              <a:defRPr lang="zh-TW" sz="1800" b="1"/>
            </a:lvl3pPr>
            <a:lvl4pPr marL="1371600" indent="0">
              <a:buNone/>
              <a:defRPr lang="zh-TW" sz="1600" b="1"/>
            </a:lvl4pPr>
            <a:lvl5pPr marL="1828800" indent="0">
              <a:buNone/>
              <a:defRPr lang="zh-TW" sz="1600" b="1"/>
            </a:lvl5pPr>
            <a:lvl6pPr marL="2286000" indent="0">
              <a:buNone/>
              <a:defRPr lang="zh-TW" sz="1600" b="1"/>
            </a:lvl6pPr>
            <a:lvl7pPr marL="2743200" indent="0">
              <a:buNone/>
              <a:defRPr lang="zh-TW" sz="1600" b="1"/>
            </a:lvl7pPr>
            <a:lvl8pPr marL="3200400" indent="0">
              <a:buNone/>
              <a:defRPr lang="zh-TW" sz="1600" b="1"/>
            </a:lvl8pPr>
            <a:lvl9pPr marL="3657600" indent="0">
              <a:buNone/>
              <a:defRPr lang="zh-TW"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lang="zh-TW"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lang="zh-TW" sz="2000" b="1"/>
            </a:lvl2pPr>
            <a:lvl3pPr marL="914400" indent="0">
              <a:buNone/>
              <a:defRPr lang="zh-TW" sz="1800" b="1"/>
            </a:lvl3pPr>
            <a:lvl4pPr marL="1371600" indent="0">
              <a:buNone/>
              <a:defRPr lang="zh-TW" sz="1600" b="1"/>
            </a:lvl4pPr>
            <a:lvl5pPr marL="1828800" indent="0">
              <a:buNone/>
              <a:defRPr lang="zh-TW" sz="1600" b="1"/>
            </a:lvl5pPr>
            <a:lvl6pPr marL="2286000" indent="0">
              <a:buNone/>
              <a:defRPr lang="zh-TW" sz="1600" b="1"/>
            </a:lvl6pPr>
            <a:lvl7pPr marL="2743200" indent="0">
              <a:buNone/>
              <a:defRPr lang="zh-TW" sz="1600" b="1"/>
            </a:lvl7pPr>
            <a:lvl8pPr marL="3200400" indent="0">
              <a:buNone/>
              <a:defRPr lang="zh-TW" sz="1600" b="1"/>
            </a:lvl8pPr>
            <a:lvl9pPr marL="3657600" indent="0">
              <a:buNone/>
              <a:defRPr lang="zh-TW"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>
            <a:defPPr>
              <a:defRPr lang="zh-TW"/>
            </a:def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dirty="0"/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4F18389A-F6BF-4EAC-B8F9-5CF47F705E8B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11" name="頁尾版面配置區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2" name="投影片編號版面配置區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92184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6" name="日期版面配置區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0EFF6C9D-E7DB-4267-AB15-BBB144CA2DAD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7" name="頁尾版面配置區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62017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9E04D38-526A-44EA-B948-CFA9BD9252A7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387294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>
            <a:extLst>
              <a:ext uri="{FF2B5EF4-FFF2-40B4-BE49-F238E27FC236}">
                <a16:creationId xmlns:a16="http://schemas.microsoft.com/office/drawing/2014/main" xmlns="" id="{D92C4CF0-BD34-45B4-94FF-59AD3A70A7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00165"/>
          </a:xfrm>
          <a:noFill/>
        </p:spPr>
        <p:txBody>
          <a:bodyPr lIns="0" tIns="792000" rtlCol="0" anchor="ctr" anchorCtr="0"/>
          <a:lstStyle>
            <a:lvl1pPr algn="ctr">
              <a:defRPr lang="zh-TW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4804496" y="0"/>
            <a:ext cx="7387504" cy="6446520"/>
          </a:xfrm>
          <a:prstGeom prst="rect">
            <a:avLst/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D7110AB5-E047-427B-9192-3F2FCCB479A8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3466" y="488254"/>
            <a:ext cx="3517567" cy="1087974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lang="zh-TW" sz="36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03625" y="2038720"/>
            <a:ext cx="3517567" cy="3311706"/>
          </a:xfrm>
        </p:spPr>
        <p:txBody>
          <a:bodyPr lIns="91440" rIns="91440" rtlCol="0">
            <a:normAutofit/>
          </a:bodyPr>
          <a:lstStyle>
            <a:lvl1pPr marL="216000" indent="-216000">
              <a:spcAft>
                <a:spcPts val="0"/>
              </a:spcAft>
              <a:buFont typeface="Wingdings" panose="05000000000000000000" pitchFamily="2" charset="2"/>
              <a:buChar char="§"/>
              <a:defRPr lang="zh-TW" sz="1800">
                <a:solidFill>
                  <a:schemeClr val="tx1"/>
                </a:solidFill>
              </a:defRPr>
            </a:lvl1pPr>
            <a:lvl2pPr marL="457200" indent="0">
              <a:buNone/>
              <a:defRPr lang="zh-TW" sz="1200"/>
            </a:lvl2pPr>
            <a:lvl3pPr marL="914400" indent="0">
              <a:buNone/>
              <a:defRPr lang="zh-TW" sz="1000"/>
            </a:lvl3pPr>
            <a:lvl4pPr marL="1371600" indent="0">
              <a:buNone/>
              <a:defRPr lang="zh-TW" sz="900"/>
            </a:lvl4pPr>
            <a:lvl5pPr marL="1828800" indent="0">
              <a:buNone/>
              <a:defRPr lang="zh-TW" sz="900"/>
            </a:lvl5pPr>
            <a:lvl6pPr marL="2286000" indent="0">
              <a:buNone/>
              <a:defRPr lang="zh-TW" sz="900"/>
            </a:lvl6pPr>
            <a:lvl7pPr marL="2743200" indent="0">
              <a:buNone/>
              <a:defRPr lang="zh-TW" sz="900"/>
            </a:lvl7pPr>
            <a:lvl8pPr marL="3200400" indent="0">
              <a:buNone/>
              <a:defRPr lang="zh-TW" sz="900"/>
            </a:lvl8pPr>
            <a:lvl9pPr marL="3657600" indent="0">
              <a:buNone/>
              <a:defRPr lang="zh-TW" sz="9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12" name="日期版面配置區 5">
            <a:extLst>
              <a:ext uri="{FF2B5EF4-FFF2-40B4-BE49-F238E27FC236}">
                <a16:creationId xmlns:a16="http://schemas.microsoft.com/office/drawing/2014/main" xmlns="" id="{00A2BA60-500D-4BD0-8C7F-2936FDDD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fld id="{4413CD43-0403-4580-8968-9CBFA3AF18AD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13" name="頁尾版面配置區 6">
            <a:extLst>
              <a:ext uri="{FF2B5EF4-FFF2-40B4-BE49-F238E27FC236}">
                <a16:creationId xmlns:a16="http://schemas.microsoft.com/office/drawing/2014/main" xmlns="" id="{371A0A82-5458-43A1-AD4C-A4FF7CD0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4" name="投影片編號版面配置區 7">
            <a:extLst>
              <a:ext uri="{FF2B5EF4-FFF2-40B4-BE49-F238E27FC236}">
                <a16:creationId xmlns:a16="http://schemas.microsoft.com/office/drawing/2014/main" xmlns="" id="{2ABD9582-0263-41AF-B003-2E748948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0596" y="6446838"/>
            <a:ext cx="61791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  <p:sp>
        <p:nvSpPr>
          <p:cNvPr id="5" name="圖片版面配置區 4">
            <a:extLst>
              <a:ext uri="{FF2B5EF4-FFF2-40B4-BE49-F238E27FC236}">
                <a16:creationId xmlns:a16="http://schemas.microsoft.com/office/drawing/2014/main" xmlns="" id="{FF66DD5E-2E55-4BFB-8214-2B5C5051F2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99113" y="1692275"/>
            <a:ext cx="6592887" cy="3190875"/>
          </a:xfrm>
          <a:solidFill>
            <a:schemeClr val="bg1">
              <a:lumMod val="85000"/>
              <a:alpha val="50000"/>
            </a:schemeClr>
          </a:solidFill>
        </p:spPr>
        <p:txBody>
          <a:bodyPr rtlCol="0" anchor="ctr" anchorCtr="0"/>
          <a:lstStyle>
            <a:lvl1pPr algn="ctr">
              <a:defRPr lang="zh-TW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dirty="0"/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xmlns="" id="{76A38BEF-96DA-4CBE-8464-985906D9F5F1}"/>
              </a:ext>
            </a:extLst>
          </p:cNvPr>
          <p:cNvCxnSpPr>
            <a:cxnSpLocks/>
          </p:cNvCxnSpPr>
          <p:nvPr userDrawn="1"/>
        </p:nvCxnSpPr>
        <p:spPr>
          <a:xfrm>
            <a:off x="723686" y="1767848"/>
            <a:ext cx="329184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77394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CF262E62-E8FA-42DE-BC7E-BA73A13FC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200" cy="6400800"/>
          </a:xfrm>
        </p:spPr>
        <p:txBody>
          <a:bodyPr rtlCol="0" anchor="ctr" anchorCtr="0"/>
          <a:lstStyle>
            <a:lvl1pPr algn="ctr">
              <a:defRPr lang="zh-TW"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3B957EED-32E8-4384-BFBB-06742F30AA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6422" y="5034909"/>
            <a:ext cx="6835291" cy="817251"/>
          </a:xfrm>
          <a:solidFill>
            <a:srgbClr val="262626"/>
          </a:solidFill>
        </p:spPr>
        <p:txBody>
          <a:bodyPr lIns="396000" tIns="0" rtlCol="0" anchor="ctr" anchorCtr="0">
            <a:normAutofit/>
          </a:bodyPr>
          <a:lstStyle>
            <a:lvl1pPr>
              <a:defRPr lang="zh-TW" sz="2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>
              <a:defRPr lang="zh-TW">
                <a:solidFill>
                  <a:schemeClr val="bg1"/>
                </a:solidFill>
              </a:defRPr>
            </a:lvl2pPr>
            <a:lvl3pPr>
              <a:defRPr lang="zh-TW">
                <a:solidFill>
                  <a:schemeClr val="bg1"/>
                </a:solidFill>
              </a:defRPr>
            </a:lvl3pPr>
            <a:lvl4pPr>
              <a:defRPr lang="zh-TW">
                <a:solidFill>
                  <a:schemeClr val="bg1"/>
                </a:solidFill>
              </a:defRPr>
            </a:lvl4pPr>
          </a:lstStyle>
          <a:p>
            <a:pPr lvl="0" rtl="0"/>
            <a:r>
              <a:rPr lang="zh-TW"/>
              <a:t>副標題</a:t>
            </a:r>
            <a:endParaRPr lang="zh-TW" dirty="0"/>
          </a:p>
        </p:txBody>
      </p:sp>
      <p:sp>
        <p:nvSpPr>
          <p:cNvPr id="15" name="標題 14">
            <a:extLst>
              <a:ext uri="{FF2B5EF4-FFF2-40B4-BE49-F238E27FC236}">
                <a16:creationId xmlns:a16="http://schemas.microsoft.com/office/drawing/2014/main" xmlns="" id="{23EC876B-6AD7-452A-94C9-45B89DA7D7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6143" y="3975295"/>
            <a:ext cx="6835858" cy="1089350"/>
          </a:xfrm>
          <a:custGeom>
            <a:avLst/>
            <a:gdLst>
              <a:gd name="connsiteX0" fmla="*/ 0 w 6906198"/>
              <a:gd name="connsiteY0" fmla="*/ 0 h 1089350"/>
              <a:gd name="connsiteX1" fmla="*/ 6906198 w 6906198"/>
              <a:gd name="connsiteY1" fmla="*/ 0 h 1089350"/>
              <a:gd name="connsiteX2" fmla="*/ 6906198 w 6906198"/>
              <a:gd name="connsiteY2" fmla="*/ 1089350 h 1089350"/>
              <a:gd name="connsiteX3" fmla="*/ 3805731 w 6906198"/>
              <a:gd name="connsiteY3" fmla="*/ 1089350 h 1089350"/>
              <a:gd name="connsiteX4" fmla="*/ 218470 w 6906198"/>
              <a:gd name="connsiteY4" fmla="*/ 1089350 h 1089350"/>
              <a:gd name="connsiteX5" fmla="*/ 0 w 6906198"/>
              <a:gd name="connsiteY5" fmla="*/ 1089350 h 108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06198" h="1089350">
                <a:moveTo>
                  <a:pt x="0" y="0"/>
                </a:moveTo>
                <a:lnTo>
                  <a:pt x="6906198" y="0"/>
                </a:lnTo>
                <a:lnTo>
                  <a:pt x="6906198" y="1089350"/>
                </a:lnTo>
                <a:lnTo>
                  <a:pt x="3805731" y="1089350"/>
                </a:lnTo>
                <a:lnTo>
                  <a:pt x="218470" y="1089350"/>
                </a:lnTo>
                <a:lnTo>
                  <a:pt x="0" y="1089350"/>
                </a:lnTo>
                <a:close/>
              </a:path>
            </a:pathLst>
          </a:custGeom>
          <a:solidFill>
            <a:srgbClr val="262626"/>
          </a:solidFill>
        </p:spPr>
        <p:txBody>
          <a:bodyPr wrap="square" lIns="396000" tIns="252000" rtlCol="0" anchor="t" anchorCtr="0">
            <a:noAutofit/>
          </a:bodyPr>
          <a:lstStyle>
            <a:lvl1pPr>
              <a:lnSpc>
                <a:spcPct val="90000"/>
              </a:lnSpc>
              <a:defRPr lang="zh-TW" sz="36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zh-TW"/>
              <a:t>第一課摘要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D7110AB5-E047-427B-9192-3F2FCCB479A8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8635" y="0"/>
            <a:ext cx="3998873" cy="5852160"/>
          </a:xfrm>
          <a:solidFill>
            <a:srgbClr val="262626"/>
          </a:solidFill>
        </p:spPr>
        <p:txBody>
          <a:bodyPr lIns="360000" tIns="46800" rIns="360000" rtlCol="0" anchor="ctr" anchorCtr="0">
            <a:normAutofit/>
          </a:bodyPr>
          <a:lstStyle>
            <a:lvl1pPr marL="0" indent="0">
              <a:buNone/>
              <a:defRPr lang="zh-TW" dirty="0">
                <a:solidFill>
                  <a:schemeClr val="bg1"/>
                </a:solidFill>
              </a:defRPr>
            </a:lvl1pPr>
            <a:lvl2pPr marL="457200" indent="0">
              <a:buNone/>
              <a:defRPr lang="zh-TW" sz="1200"/>
            </a:lvl2pPr>
            <a:lvl3pPr marL="914400" indent="0">
              <a:buNone/>
              <a:defRPr lang="zh-TW" sz="1000"/>
            </a:lvl3pPr>
            <a:lvl4pPr marL="1371600" indent="0">
              <a:buNone/>
              <a:defRPr lang="zh-TW" sz="900"/>
            </a:lvl4pPr>
            <a:lvl5pPr marL="1828800" indent="0">
              <a:buNone/>
              <a:defRPr lang="zh-TW" sz="900"/>
            </a:lvl5pPr>
            <a:lvl6pPr marL="2286000" indent="0">
              <a:buNone/>
              <a:defRPr lang="zh-TW" sz="900"/>
            </a:lvl6pPr>
            <a:lvl7pPr marL="2743200" indent="0">
              <a:buNone/>
              <a:defRPr lang="zh-TW" sz="900"/>
            </a:lvl7pPr>
            <a:lvl8pPr marL="3200400" indent="0">
              <a:buNone/>
              <a:defRPr lang="zh-TW" sz="900"/>
            </a:lvl8pPr>
            <a:lvl9pPr marL="3657600" indent="0">
              <a:buNone/>
              <a:defRPr lang="zh-TW" sz="9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12" name="日期版面配置區 5">
            <a:extLst>
              <a:ext uri="{FF2B5EF4-FFF2-40B4-BE49-F238E27FC236}">
                <a16:creationId xmlns:a16="http://schemas.microsoft.com/office/drawing/2014/main" xmlns="" id="{00A2BA60-500D-4BD0-8C7F-2936FDDD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fld id="{E291D618-5062-4EC1-8510-A0290B9C35E2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13" name="頁尾版面配置區 6">
            <a:extLst>
              <a:ext uri="{FF2B5EF4-FFF2-40B4-BE49-F238E27FC236}">
                <a16:creationId xmlns:a16="http://schemas.microsoft.com/office/drawing/2014/main" xmlns="" id="{371A0A82-5458-43A1-AD4C-A4FF7CD0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14" name="投影片編號版面配置區 7">
            <a:extLst>
              <a:ext uri="{FF2B5EF4-FFF2-40B4-BE49-F238E27FC236}">
                <a16:creationId xmlns:a16="http://schemas.microsoft.com/office/drawing/2014/main" xmlns="" id="{2ABD9582-0263-41AF-B003-2E748948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0596" y="6446838"/>
            <a:ext cx="61791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99412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圖片版面配置區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lang="zh-TW" sz="3200"/>
            </a:lvl1pPr>
            <a:lvl2pPr marL="457200" indent="0">
              <a:buNone/>
              <a:defRPr lang="zh-TW" sz="2800"/>
            </a:lvl2pPr>
            <a:lvl3pPr marL="914400" indent="0">
              <a:buNone/>
              <a:defRPr lang="zh-TW" sz="2400"/>
            </a:lvl3pPr>
            <a:lvl4pPr marL="1371600" indent="0">
              <a:buNone/>
              <a:defRPr lang="zh-TW" sz="2000"/>
            </a:lvl4pPr>
            <a:lvl5pPr marL="1828800" indent="0">
              <a:buNone/>
              <a:defRPr lang="zh-TW" sz="2000"/>
            </a:lvl5pPr>
            <a:lvl6pPr marL="2286000" indent="0">
              <a:buNone/>
              <a:defRPr lang="zh-TW" sz="2000"/>
            </a:lvl6pPr>
            <a:lvl7pPr marL="2743200" indent="0">
              <a:buNone/>
              <a:defRPr lang="zh-TW" sz="2000"/>
            </a:lvl7pPr>
            <a:lvl8pPr marL="3200400" indent="0">
              <a:buNone/>
              <a:defRPr lang="zh-TW" sz="2000"/>
            </a:lvl8pPr>
            <a:lvl9pPr marL="3657600" indent="0">
              <a:buNone/>
              <a:defRPr lang="zh-TW"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lang="zh-TW"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lang="zh-TW" sz="18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lang="zh-TW" sz="1200"/>
            </a:lvl2pPr>
            <a:lvl3pPr marL="914400" indent="0">
              <a:buNone/>
              <a:defRPr lang="zh-TW" sz="1000"/>
            </a:lvl3pPr>
            <a:lvl4pPr marL="1371600" indent="0">
              <a:buNone/>
              <a:defRPr lang="zh-TW" sz="900"/>
            </a:lvl4pPr>
            <a:lvl5pPr marL="1828800" indent="0">
              <a:buNone/>
              <a:defRPr lang="zh-TW" sz="900"/>
            </a:lvl5pPr>
            <a:lvl6pPr marL="2286000" indent="0">
              <a:buNone/>
              <a:defRPr lang="zh-TW" sz="900"/>
            </a:lvl6pPr>
            <a:lvl7pPr marL="2743200" indent="0">
              <a:buNone/>
              <a:defRPr lang="zh-TW" sz="900"/>
            </a:lvl7pPr>
            <a:lvl8pPr marL="3200400" indent="0">
              <a:buNone/>
              <a:defRPr lang="zh-TW" sz="900"/>
            </a:lvl8pPr>
            <a:lvl9pPr marL="3657600" indent="0">
              <a:buNone/>
              <a:defRPr lang="zh-TW" sz="9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lang="zh-TW"/>
            </a:lvl1pPr>
          </a:lstStyle>
          <a:p>
            <a:pPr rtl="0"/>
            <a:fld id="{E735D02A-CC3C-432E-A2B5-9A49E4A5EA8E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algn="l" rtl="0"/>
            <a:r>
              <a:rPr lang="zh-TW"/>
              <a:t>教授課程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xmlns="" val="2192319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結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>
            <a:extLst>
              <a:ext uri="{FF2B5EF4-FFF2-40B4-BE49-F238E27FC236}">
                <a16:creationId xmlns:a16="http://schemas.microsoft.com/office/drawing/2014/main" xmlns="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zh-TW" altLang="en-US" noProof="0"/>
              <a:t>插入影像</a:t>
            </a: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xmlns="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 rtl="0"/>
            <a:r>
              <a:rPr lang="zh-TW" altLang="en-US" noProof="0"/>
              <a:t>標題</a:t>
            </a:r>
          </a:p>
        </p:txBody>
      </p:sp>
      <p:sp>
        <p:nvSpPr>
          <p:cNvPr id="17" name="文字版面配置區 4">
            <a:extLst>
              <a:ext uri="{FF2B5EF4-FFF2-40B4-BE49-F238E27FC236}">
                <a16:creationId xmlns:a16="http://schemas.microsoft.com/office/drawing/2014/main" xmlns="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zh-TW" altLang="en-US" noProof="0"/>
              <a:t>姓名</a:t>
            </a:r>
          </a:p>
        </p:txBody>
      </p:sp>
      <p:sp>
        <p:nvSpPr>
          <p:cNvPr id="18" name="文字版面配置區 4">
            <a:extLst>
              <a:ext uri="{FF2B5EF4-FFF2-40B4-BE49-F238E27FC236}">
                <a16:creationId xmlns:a16="http://schemas.microsoft.com/office/drawing/2014/main" xmlns="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zh-TW" altLang="en-US" noProof="0"/>
              <a:t>電話</a:t>
            </a:r>
          </a:p>
        </p:txBody>
      </p:sp>
      <p:sp>
        <p:nvSpPr>
          <p:cNvPr id="19" name="文字版面配置區 4">
            <a:extLst>
              <a:ext uri="{FF2B5EF4-FFF2-40B4-BE49-F238E27FC236}">
                <a16:creationId xmlns:a16="http://schemas.microsoft.com/office/drawing/2014/main" xmlns="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zh-TW" altLang="en-US" noProof="0"/>
              <a:t>電子郵件</a:t>
            </a:r>
          </a:p>
        </p:txBody>
      </p:sp>
      <p:sp>
        <p:nvSpPr>
          <p:cNvPr id="20" name="文字版面配置區 4">
            <a:extLst>
              <a:ext uri="{FF2B5EF4-FFF2-40B4-BE49-F238E27FC236}">
                <a16:creationId xmlns:a16="http://schemas.microsoft.com/office/drawing/2014/main" xmlns="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zh-TW" altLang="en-US" noProof="0"/>
              <a:t>網站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zh-TW" altLang="en-US" noProof="0"/>
              <a:t>圖示</a:t>
            </a:r>
          </a:p>
        </p:txBody>
      </p:sp>
      <p:sp>
        <p:nvSpPr>
          <p:cNvPr id="28" name="內容版面配置區 2">
            <a:extLst>
              <a:ext uri="{FF2B5EF4-FFF2-40B4-BE49-F238E27FC236}">
                <a16:creationId xmlns:a16="http://schemas.microsoft.com/office/drawing/2014/main" xmlns="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zh-TW" altLang="en-US" noProof="0"/>
              <a:t>圖示</a:t>
            </a:r>
          </a:p>
        </p:txBody>
      </p:sp>
      <p:sp>
        <p:nvSpPr>
          <p:cNvPr id="29" name="內容版面配置區 2">
            <a:extLst>
              <a:ext uri="{FF2B5EF4-FFF2-40B4-BE49-F238E27FC236}">
                <a16:creationId xmlns:a16="http://schemas.microsoft.com/office/drawing/2014/main" xmlns="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zh-TW" altLang="en-US" noProof="0"/>
              <a:t>圖示</a:t>
            </a:r>
          </a:p>
        </p:txBody>
      </p:sp>
      <p:sp>
        <p:nvSpPr>
          <p:cNvPr id="30" name="內容版面配置區 2">
            <a:extLst>
              <a:ext uri="{FF2B5EF4-FFF2-40B4-BE49-F238E27FC236}">
                <a16:creationId xmlns:a16="http://schemas.microsoft.com/office/drawing/2014/main" xmlns="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zh-TW" altLang="en-US" noProof="0"/>
              <a:t>圖示</a:t>
            </a:r>
          </a:p>
        </p:txBody>
      </p:sp>
    </p:spTree>
    <p:extLst>
      <p:ext uri="{BB962C8B-B14F-4D97-AF65-F5344CB8AC3E}">
        <p14:creationId xmlns:p14="http://schemas.microsoft.com/office/powerpoint/2010/main" xmlns="" val="168508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zh-TW"/>
            </a:defPPr>
          </a:lstStyle>
          <a:p>
            <a:pPr rtl="0"/>
            <a:r>
              <a:rPr lang="zh-TW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defPPr>
              <a:defRPr lang="zh-TW"/>
            </a:defPPr>
          </a:lstStyle>
          <a:p>
            <a:pPr lvl="0" rtl="0"/>
            <a:r>
              <a:rPr lang="zh-TW" dirty="0"/>
              <a:t>按一下以編輯母片文字樣式</a:t>
            </a:r>
          </a:p>
          <a:p>
            <a:pPr lvl="1" rtl="0"/>
            <a:r>
              <a:rPr lang="zh-TW" dirty="0"/>
              <a:t>第二層</a:t>
            </a:r>
          </a:p>
          <a:p>
            <a:pPr lvl="2" rtl="0"/>
            <a:r>
              <a:rPr lang="zh-TW" dirty="0"/>
              <a:t>第三層</a:t>
            </a:r>
          </a:p>
          <a:p>
            <a:pPr lvl="3" rtl="0"/>
            <a:r>
              <a:rPr lang="zh-TW" dirty="0"/>
              <a:t>第四層</a:t>
            </a:r>
          </a:p>
          <a:p>
            <a:pPr lvl="4" rtl="0"/>
            <a:r>
              <a:rPr lang="zh-TW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TW" sz="900">
                <a:solidFill>
                  <a:srgbClr val="FFFFFF"/>
                </a:solidFill>
              </a:defRPr>
            </a:lvl1pPr>
          </a:lstStyle>
          <a:p>
            <a:pPr rtl="0"/>
            <a:fld id="{D5684354-B243-462D-98EE-48AB5C865EFD}" type="datetime1">
              <a:rPr lang="zh-TW" altLang="en-US" smtClean="0"/>
              <a:pPr rtl="0"/>
              <a:t>2025/6/9</a:t>
            </a:fld>
            <a:endParaRPr lang="zh-TW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643051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zh-TW" sz="9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zh-TW"/>
              <a:t>教授課程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0930596" y="6446838"/>
            <a:ext cx="617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TW"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zh-TW" smtClean="0"/>
              <a:pPr rtl="0"/>
              <a:t>‹#›</a:t>
            </a:fld>
            <a:endParaRPr lang="zh-TW" dirty="0"/>
          </a:p>
        </p:txBody>
      </p:sp>
      <p:cxnSp>
        <p:nvCxnSpPr>
          <p:cNvPr id="10" name="直線接點​​(S) 9">
            <a:extLst>
              <a:ext uri="{FF2B5EF4-FFF2-40B4-BE49-F238E27FC236}">
                <a16:creationId xmlns:a16="http://schemas.microsoft.com/office/drawing/2014/main" xmlns="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34" r:id="rId2"/>
    <p:sldLayoutId id="2147483728" r:id="rId3"/>
    <p:sldLayoutId id="2147483740" r:id="rId4"/>
    <p:sldLayoutId id="2147483741" r:id="rId5"/>
    <p:sldLayoutId id="2147483735" r:id="rId6"/>
    <p:sldLayoutId id="2147483738" r:id="rId7"/>
    <p:sldLayoutId id="2147483730" r:id="rId8"/>
    <p:sldLayoutId id="2147483731" r:id="rId9"/>
    <p:sldLayoutId id="2147483732" r:id="rId10"/>
    <p:sldLayoutId id="2147483736" r:id="rId11"/>
    <p:sldLayoutId id="2147483737" r:id="rId12"/>
    <p:sldLayoutId id="2147483733" r:id="rId13"/>
    <p:sldLayoutId id="2147483742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TW" sz="3600" kern="1200" spc="-50" baseline="0">
          <a:solidFill>
            <a:schemeClr val="tx1">
              <a:lumMod val="75000"/>
              <a:lumOff val="25000"/>
            </a:schemeClr>
          </a:solidFill>
          <a:latin typeface="+mj-ea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lang="zh-TW" sz="20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lang="zh-TW" sz="18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lang="zh-TW" sz="1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YcrHhFWTnY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youtu.be/10_MkXNMpV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hyperlink" Target="http://scada.qshop.net.tw/%e7%94%a2%e6%a5%ad%e6%87%89%e7%94%a8/scada-%e8%b3%87%e6%96%99%e6%8e%a1%e9%9b%86%e8%88%87%e7%9b%a3%e8%a6%96%e7%b3%bb%e7%b5%b1/" TargetMode="External"/><Relationship Id="rId4" Type="http://schemas.openxmlformats.org/officeDocument/2006/relationships/hyperlink" Target="http://scada.qshop.net.tw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.pn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17">
            <a:extLst>
              <a:ext uri="{FF2B5EF4-FFF2-40B4-BE49-F238E27FC236}">
                <a16:creationId xmlns:a16="http://schemas.microsoft.com/office/drawing/2014/main" xmlns="" id="{0B4FB531-34DA-4777-9BD5-5B885DC381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B512D56-3115-4658-A559-1918ADBF3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897" y="5120639"/>
            <a:ext cx="7731042" cy="1280161"/>
          </a:xfrm>
        </p:spPr>
        <p:txBody>
          <a:bodyPr rtlCol="0" anchor="ctr">
            <a:normAutofit/>
          </a:bodyPr>
          <a:lstStyle>
            <a:defPPr>
              <a:defRPr lang="zh-TW"/>
            </a:defPPr>
          </a:lstStyle>
          <a:p>
            <a:pPr algn="ctr">
              <a:lnSpc>
                <a:spcPts val="2025"/>
              </a:lnSpc>
              <a:spcAft>
                <a:spcPts val="1050"/>
              </a:spcAft>
            </a:pPr>
            <a:r>
              <a:rPr lang="zh-TW" altLang="en-US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r>
              <a:rPr lang="en-US" altLang="zh-TW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i="0" dirty="0">
                <a:solidFill>
                  <a:srgbClr val="0088CC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0" i="0" dirty="0">
                <a:solidFill>
                  <a:srgbClr val="00B0F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台灣織襪工業同業公會</a:t>
            </a:r>
            <a:endParaRPr lang="zh-TW" altLang="en-US" sz="2000" b="1" i="0" dirty="0">
              <a:solidFill>
                <a:srgbClr val="00B0F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5" name="直線接點​​(S) 19">
            <a:extLst>
              <a:ext uri="{FF2B5EF4-FFF2-40B4-BE49-F238E27FC236}">
                <a16:creationId xmlns:a16="http://schemas.microsoft.com/office/drawing/2014/main" xmlns="" id="{D5B557D3-D7B4-404B-84A1-9BD182BE5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9548BE92-E817-4C9A-B197-64FAE3ED7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9580" y="5166359"/>
            <a:ext cx="3798956" cy="1188721"/>
          </a:xfrm>
        </p:spPr>
        <p:txBody>
          <a:bodyPr rtlCol="0" anchor="ctr">
            <a:normAutofit lnSpcReduction="10000"/>
          </a:bodyPr>
          <a:lstStyle>
            <a:defPPr>
              <a:defRPr lang="zh-TW"/>
            </a:defPPr>
          </a:lstStyle>
          <a:p>
            <a:pPr rtl="0"/>
            <a:r>
              <a:rPr lang="zh-TW" altLang="en-US" sz="1800" dirty="0"/>
              <a:t>講師</a:t>
            </a:r>
            <a:r>
              <a:rPr lang="en-US" altLang="zh-TW" sz="1800" dirty="0"/>
              <a:t>:</a:t>
            </a:r>
            <a:r>
              <a:rPr lang="zh-TW" altLang="en-US" sz="1800" dirty="0"/>
              <a:t>李軏瀚</a:t>
            </a:r>
            <a:endParaRPr lang="en-US" altLang="zh-TW" sz="1800" dirty="0"/>
          </a:p>
          <a:p>
            <a:pPr rtl="0"/>
            <a:r>
              <a:rPr lang="zh-TW" altLang="en-US" sz="1800" dirty="0"/>
              <a:t>友道理資訊服務有限公司</a:t>
            </a:r>
            <a:endParaRPr lang="en-US" altLang="zh-TW" sz="1800" dirty="0"/>
          </a:p>
          <a:p>
            <a:pPr rtl="0"/>
            <a:r>
              <a:rPr lang="zh-TW" altLang="en-US" sz="1800" dirty="0"/>
              <a:t>執行長</a:t>
            </a:r>
            <a:endParaRPr lang="zh-TW" sz="1800" dirty="0"/>
          </a:p>
        </p:txBody>
      </p:sp>
      <p:pic>
        <p:nvPicPr>
          <p:cNvPr id="4" name="圖片 3" descr="實驗室中的兩名女工程師">
            <a:extLst>
              <a:ext uri="{FF2B5EF4-FFF2-40B4-BE49-F238E27FC236}">
                <a16:creationId xmlns:a16="http://schemas.microsoft.com/office/drawing/2014/main" xmlns="" id="{801D26BD-C777-4D54-BB49-2E97776B3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32" y="87"/>
            <a:ext cx="12192031" cy="491491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5950A62-4E19-63DD-97CE-369AE22B4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243" y="6497081"/>
            <a:ext cx="441062" cy="26463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35D37610-A732-3FC0-1300-E2E115607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2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0685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65DE03-E584-4300-8DB3-2CF2505A7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 descr="正在使用電腦的人">
            <a:extLst>
              <a:ext uri="{FF2B5EF4-FFF2-40B4-BE49-F238E27FC236}">
                <a16:creationId xmlns:a16="http://schemas.microsoft.com/office/drawing/2014/main" xmlns="" id="{28C3A43A-6A5E-4140-CD55-8DB276E6C55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5" name="標題 14">
            <a:extLst>
              <a:ext uri="{FF2B5EF4-FFF2-40B4-BE49-F238E27FC236}">
                <a16:creationId xmlns:a16="http://schemas.microsoft.com/office/drawing/2014/main" xmlns="" id="{4033ADEE-865F-CC7C-2E2D-478BE03B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b="1" dirty="0">
                <a:solidFill>
                  <a:schemeClr val="tx1"/>
                </a:solidFill>
              </a:rPr>
              <a:t>李軏瀚 簡歷</a:t>
            </a:r>
            <a:r>
              <a:rPr lang="zh-TW" dirty="0"/>
              <a:t>​​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9724DCDD-4C96-95E4-1055-36C27E18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sp>
        <p:nvSpPr>
          <p:cNvPr id="18" name="投影片編號版面配置區 17">
            <a:extLst>
              <a:ext uri="{FF2B5EF4-FFF2-40B4-BE49-F238E27FC236}">
                <a16:creationId xmlns:a16="http://schemas.microsoft.com/office/drawing/2014/main" xmlns="" id="{4F6C522D-2419-8EA5-5AA3-8B7EED323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2</a:t>
            </a:fld>
            <a:endParaRPr lang="zh-TW" dirty="0"/>
          </a:p>
        </p:txBody>
      </p:sp>
      <p:pic>
        <p:nvPicPr>
          <p:cNvPr id="5" name="圖片 4" descr="一張含有 人的臉孔, 人員, 服裝, 微笑 的圖片&#10;&#10;AI 產生的內容可能不正確。">
            <a:extLst>
              <a:ext uri="{FF2B5EF4-FFF2-40B4-BE49-F238E27FC236}">
                <a16:creationId xmlns:a16="http://schemas.microsoft.com/office/drawing/2014/main" xmlns="" id="{40D15796-2895-CD0B-E7D7-E1A711D1E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613" y="1457069"/>
            <a:ext cx="3334687" cy="4599784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4CF5F9EB-726E-F241-058C-50D7765F10F6}"/>
              </a:ext>
            </a:extLst>
          </p:cNvPr>
          <p:cNvSpPr txBox="1"/>
          <p:nvPr/>
        </p:nvSpPr>
        <p:spPr>
          <a:xfrm>
            <a:off x="5370016" y="1590111"/>
            <a:ext cx="617849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現任：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友道理資訊服務有限公司執行長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國際研識教育推動協會理事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b="1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產業經歷：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采威國際資訊股份有限公司智慧製造顧問部經理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墨力國際股份有限公司資訊長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新萊應材股份有限公司資訊部經理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清祿鞋業股份有限公司品牌資訊處經理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光隆實業、喬山科技等跨國公司經營管理主管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產業界服務經驗超過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b="1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專業領域：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智慧工廠規劃與導入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人工智慧（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）數據分析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資訊安全管理系統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(ISO27001)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輔導顧問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培訓講師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企業碳盤查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產品碳足跡輔導顧問</a:t>
            </a: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培訓講師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b="0" i="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其他與企業資訊管理相關系統諮詢與規劃</a:t>
            </a:r>
            <a:endParaRPr lang="zh-TW" altLang="en-US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xmlns="" id="{66D402FD-0B08-BC93-CA9A-903A205F42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xmlns="" id="{4BF9E7F5-324E-23D4-61F3-7AAA644BFB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1659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 descr="正在使用電腦的人">
            <a:extLst>
              <a:ext uri="{FF2B5EF4-FFF2-40B4-BE49-F238E27FC236}">
                <a16:creationId xmlns:a16="http://schemas.microsoft.com/office/drawing/2014/main" xmlns="" id="{1FE05F69-81FE-41EC-874F-C9DA7048A5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5" name="標題 14">
            <a:extLst>
              <a:ext uri="{FF2B5EF4-FFF2-40B4-BE49-F238E27FC236}">
                <a16:creationId xmlns:a16="http://schemas.microsoft.com/office/drawing/2014/main" xmlns="" id="{66F458A5-2AF5-4290-8A07-8B68C223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b="1" dirty="0">
                <a:solidFill>
                  <a:schemeClr val="tx1"/>
                </a:solidFill>
              </a:rPr>
              <a:t>課程大綱</a:t>
            </a:r>
            <a:r>
              <a:rPr lang="zh-TW" dirty="0"/>
              <a:t>​​</a:t>
            </a:r>
          </a:p>
        </p:txBody>
      </p:sp>
      <p:sp>
        <p:nvSpPr>
          <p:cNvPr id="18" name="投影片編號版面配置區 17">
            <a:extLst>
              <a:ext uri="{FF2B5EF4-FFF2-40B4-BE49-F238E27FC236}">
                <a16:creationId xmlns:a16="http://schemas.microsoft.com/office/drawing/2014/main" xmlns="" id="{41B78239-2280-4550-A468-F95E9029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3</a:t>
            </a:fld>
            <a:endParaRPr lang="zh-TW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xmlns="" id="{11246246-CB66-2949-33DE-C14E196BF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85771"/>
              </p:ext>
            </p:extLst>
          </p:nvPr>
        </p:nvGraphicFramePr>
        <p:xfrm>
          <a:off x="332658" y="1366326"/>
          <a:ext cx="6193977" cy="4911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0431">
                  <a:extLst>
                    <a:ext uri="{9D8B030D-6E8A-4147-A177-3AD203B41FA5}">
                      <a16:colId xmlns:a16="http://schemas.microsoft.com/office/drawing/2014/main" xmlns="" val="1632871596"/>
                    </a:ext>
                  </a:extLst>
                </a:gridCol>
                <a:gridCol w="4196710">
                  <a:extLst>
                    <a:ext uri="{9D8B030D-6E8A-4147-A177-3AD203B41FA5}">
                      <a16:colId xmlns:a16="http://schemas.microsoft.com/office/drawing/2014/main" xmlns="" val="1818499304"/>
                    </a:ext>
                  </a:extLst>
                </a:gridCol>
                <a:gridCol w="346836">
                  <a:extLst>
                    <a:ext uri="{9D8B030D-6E8A-4147-A177-3AD203B41FA5}">
                      <a16:colId xmlns:a16="http://schemas.microsoft.com/office/drawing/2014/main" xmlns="" val="119235164"/>
                    </a:ext>
                  </a:extLst>
                </a:gridCol>
              </a:tblGrid>
              <a:tr h="313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</a:rPr>
                        <a:t>時 間 </a:t>
                      </a:r>
                      <a:endParaRPr lang="zh-TW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</a:rPr>
                        <a:t>議 程 </a:t>
                      </a:r>
                      <a:endParaRPr lang="zh-TW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30949956"/>
                  </a:ext>
                </a:extLst>
              </a:tr>
              <a:tr h="15884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09:00~10:30 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與傳統系統有何不同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實現目視檢測的自動化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實現機械參數的自動設定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實現機器人動作的自主學習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針對不良原因解析的應用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應用於設備的保養維護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26137072"/>
                  </a:ext>
                </a:extLst>
              </a:tr>
              <a:tr h="915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10:45~12:00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RPA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是甚麼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RPA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如何提高辦公室業務的效率與自動化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RPA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有效運用的應用事例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93352312"/>
                  </a:ext>
                </a:extLst>
              </a:tr>
              <a:tr h="250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</a:rPr>
                        <a:t>12:00~13:00 </a:t>
                      </a:r>
                      <a:endParaRPr lang="zh-TW" sz="16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中午休息 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95849480"/>
                  </a:ext>
                </a:extLst>
              </a:tr>
              <a:tr h="7858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</a:rPr>
                        <a:t>13:00~14:30 </a:t>
                      </a:r>
                      <a:endParaRPr lang="zh-TW" sz="16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何謂工廠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IoT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的應用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IoT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的可視化資訊應用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IoT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的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應用實例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16457740"/>
                  </a:ext>
                </a:extLst>
              </a:tr>
              <a:tr h="7858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</a:rPr>
                        <a:t>14:45~16:00</a:t>
                      </a:r>
                      <a:endParaRPr lang="zh-TW" sz="16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rtl="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實現智慧工廠的方法與應注意重點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測驗及綜合講解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</a:rPr>
                        <a:t>交流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</a:rPr>
                        <a:t>Q&amp;A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36024855"/>
                  </a:ext>
                </a:extLst>
              </a:tr>
            </a:tbl>
          </a:graphicData>
        </a:graphic>
      </p:graphicFrame>
      <p:pic>
        <p:nvPicPr>
          <p:cNvPr id="11" name="圖片版面配置區 28" descr="在白板上繪圖的年輕學生">
            <a:extLst>
              <a:ext uri="{FF2B5EF4-FFF2-40B4-BE49-F238E27FC236}">
                <a16:creationId xmlns:a16="http://schemas.microsoft.com/office/drawing/2014/main" xmlns="" id="{F6C32E16-FBAD-0F84-56B6-BA51CFDCC6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036182" y="1743833"/>
            <a:ext cx="4748811" cy="4253103"/>
          </a:xfrm>
          <a:prstGeom prst="rect">
            <a:avLst/>
          </a:prstGeom>
        </p:spPr>
      </p:pic>
      <p:sp>
        <p:nvSpPr>
          <p:cNvPr id="12" name="頁尾版面配置區 2">
            <a:extLst>
              <a:ext uri="{FF2B5EF4-FFF2-40B4-BE49-F238E27FC236}">
                <a16:creationId xmlns:a16="http://schemas.microsoft.com/office/drawing/2014/main" xmlns="" id="{2C485485-C3AF-6E28-B1D0-ACA53C6A4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6DF7BE7C-72D4-7FC1-FD85-97221CBC01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xmlns="" id="{C7A5443C-6300-AA5B-72FD-9C28AD44D5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849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844E128-FF69-4E9F-8327-6B504B3C5A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7071E00-ABE1-44FD-92BD-2769C2C9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02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zh-TW"/>
            </a:defPPr>
          </a:lstStyle>
          <a:p>
            <a:pPr rtl="0"/>
            <a:r>
              <a:rPr lang="en-US" altLang="zh-TW" sz="4000" kern="100" dirty="0">
                <a:effectLst/>
              </a:rPr>
              <a:t>09:00~10:30</a:t>
            </a:r>
            <a:endParaRPr lang="zh-TW" sz="4000" dirty="0">
              <a:solidFill>
                <a:srgbClr val="FFFFFF"/>
              </a:solidFill>
            </a:endParaRPr>
          </a:p>
        </p:txBody>
      </p:sp>
      <p:cxnSp>
        <p:nvCxnSpPr>
          <p:cNvPr id="28" name="直線接點​​(S) 27">
            <a:extLst>
              <a:ext uri="{FF2B5EF4-FFF2-40B4-BE49-F238E27FC236}">
                <a16:creationId xmlns:a16="http://schemas.microsoft.com/office/drawing/2014/main" xmlns="" id="{055CEADF-09EA-423C-8C45-F94AF44D5A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6A7BD30D-629F-49D4-AE04-2D99B365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657" y="2604280"/>
            <a:ext cx="3932119" cy="3342747"/>
          </a:xfrm>
        </p:spPr>
        <p:txBody>
          <a:bodyPr vert="horz" lIns="0" tIns="45720" rIns="0" bIns="45720" rtlCol="0">
            <a:normAutofit lnSpcReduction="10000"/>
          </a:bodyPr>
          <a:lstStyle>
            <a:defPPr>
              <a:defRPr lang="zh-TW"/>
            </a:defPPr>
          </a:lstStyle>
          <a:p>
            <a:pPr marL="216000" indent="0" rtl="0"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我們將介紹</a:t>
            </a:r>
            <a:r>
              <a:rPr lang="zh-TW" altLang="en-US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以下內容</a:t>
            </a: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：</a:t>
            </a:r>
          </a:p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1900" kern="100" dirty="0">
                <a:solidFill>
                  <a:schemeClr val="tx1"/>
                </a:solidFill>
                <a:effectLst/>
              </a:rPr>
              <a:t>與傳統系統有何不同</a:t>
            </a: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?</a:t>
            </a:r>
            <a:endParaRPr lang="zh-TW" altLang="zh-TW" sz="1900" kern="100" dirty="0">
              <a:solidFill>
                <a:schemeClr val="tx1"/>
              </a:solidFill>
              <a:effectLst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1900" kern="100" dirty="0">
                <a:solidFill>
                  <a:schemeClr val="tx1"/>
                </a:solidFill>
                <a:effectLst/>
              </a:rPr>
              <a:t>實現目視檢測的自動化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1900" kern="100" dirty="0">
                <a:solidFill>
                  <a:schemeClr val="tx1"/>
                </a:solidFill>
                <a:effectLst/>
              </a:rPr>
              <a:t>實現機械參數的自動設定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1900" kern="100" dirty="0">
                <a:solidFill>
                  <a:schemeClr val="tx1"/>
                </a:solidFill>
                <a:effectLst/>
              </a:rPr>
              <a:t>實現機器人動作的自主學習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1900" kern="100" dirty="0">
                <a:solidFill>
                  <a:schemeClr val="tx1"/>
                </a:solidFill>
                <a:effectLst/>
              </a:rPr>
              <a:t>針對不良原因解析的應用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altLang="zh-TW" sz="1900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1900" kern="100" dirty="0">
                <a:solidFill>
                  <a:schemeClr val="tx1"/>
                </a:solidFill>
                <a:effectLst/>
              </a:rPr>
              <a:t>應用於設備的保養維護</a:t>
            </a:r>
            <a:endParaRPr lang="zh-TW" altLang="zh-TW" sz="19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6" name="內容版面配置區 5" descr="顯示一些代碼的膝上型電腦螢幕">
            <a:extLst>
              <a:ext uri="{FF2B5EF4-FFF2-40B4-BE49-F238E27FC236}">
                <a16:creationId xmlns:a16="http://schemas.microsoft.com/office/drawing/2014/main" xmlns="" id="{BF79C0FC-6A53-48FD-A2FB-DC1F7E6C6B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656015" y="10"/>
            <a:ext cx="7534264" cy="6857990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486B821F-B541-46B1-BC2A-76D9C1FC4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4</a:t>
            </a:fld>
            <a:endParaRPr lang="zh-TW" dirty="0"/>
          </a:p>
        </p:txBody>
      </p:sp>
      <p:sp>
        <p:nvSpPr>
          <p:cNvPr id="7" name="頁尾版面配置區 2">
            <a:extLst>
              <a:ext uri="{FF2B5EF4-FFF2-40B4-BE49-F238E27FC236}">
                <a16:creationId xmlns:a16="http://schemas.microsoft.com/office/drawing/2014/main" xmlns="" id="{A7069945-84B1-EF4C-F209-9718A4845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tx1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4CF5796D-131E-0854-D530-258B8720E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57C09A37-F584-1897-5B31-34C2F425C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971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22FB2237-B866-4C19-BF30-A9BFA8E15C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xmlns="" id="{8AD2E63C-40F7-4CF4-BE57-F002221AA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與傳統</a:t>
            </a:r>
            <a:r>
              <a:rPr lang="zh-TW" altLang="en-US" sz="3600" b="1" kern="100" dirty="0">
                <a:solidFill>
                  <a:schemeClr val="tx1"/>
                </a:solidFill>
                <a:effectLst/>
              </a:rPr>
              <a:t>的應用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系統有何不同</a:t>
            </a: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?</a:t>
            </a:r>
            <a:endParaRPr lang="zh-TW" altLang="zh-TW" sz="3600" b="1" kern="100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19D203D7-52C0-41AB-9238-F69D51235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5</a:t>
            </a:fld>
            <a:endParaRPr lang="zh-TW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55984955-EE7D-D4E3-AFA9-23DCF7ED04A2}"/>
              </a:ext>
            </a:extLst>
          </p:cNvPr>
          <p:cNvSpPr txBox="1"/>
          <p:nvPr/>
        </p:nvSpPr>
        <p:spPr>
          <a:xfrm>
            <a:off x="328772" y="1463756"/>
            <a:ext cx="11516483" cy="154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en-US" sz="18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人工智慧</a:t>
            </a:r>
            <a:r>
              <a:rPr lang="zh-TW" altLang="en-US" b="1" i="0" dirty="0">
                <a:effectLst/>
                <a:latin typeface="Arial" panose="020B0604020202020204" pitchFamily="34" charset="0"/>
              </a:rPr>
              <a:t>（</a:t>
            </a:r>
            <a:r>
              <a:rPr lang="en-US" altLang="zh-TW" b="1" i="0" dirty="0">
                <a:effectLst/>
                <a:latin typeface="Arial" panose="020B0604020202020204" pitchFamily="34" charset="0"/>
              </a:rPr>
              <a:t>Artificial </a:t>
            </a:r>
            <a:r>
              <a:rPr lang="en-US" altLang="zh-TW" b="1" dirty="0">
                <a:latin typeface="Arial" panose="020B0604020202020204" pitchFamily="34" charset="0"/>
              </a:rPr>
              <a:t>I</a:t>
            </a:r>
            <a:r>
              <a:rPr lang="en-US" altLang="zh-TW" b="1" i="0" dirty="0">
                <a:effectLst/>
                <a:latin typeface="Arial" panose="020B0604020202020204" pitchFamily="34" charset="0"/>
              </a:rPr>
              <a:t>ntelligence)</a:t>
            </a:r>
            <a:r>
              <a:rPr lang="zh-TW" altLang="en-US" sz="18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是甚麼</a:t>
            </a:r>
            <a:r>
              <a:rPr lang="en-US" altLang="zh-TW" sz="18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TW" sz="1800" b="1" kern="100" dirty="0">
                <a:effectLst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人工智慧涵蓋的領域非常廣泛，指的是運用技術來建構機器和電腦，有能力模擬人類智慧相關的認知功能，例如看、瞭解並回應語音或手寫語言、分析資料、提出建議等。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zh-TW" sz="1800" b="1" kern="100" dirty="0">
                <a:effectLst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人工智慧實際上是系統中導入的一組技術，能夠推理、學習，並採取行動來解決複雜的問題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B345FE30-04C2-EF05-09B8-9E97D2F22219}"/>
              </a:ext>
            </a:extLst>
          </p:cNvPr>
          <p:cNvSpPr txBox="1"/>
          <p:nvPr/>
        </p:nvSpPr>
        <p:spPr>
          <a:xfrm>
            <a:off x="328772" y="3429000"/>
            <a:ext cx="9262140" cy="175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43"/>
              </a:lnSpc>
              <a:spcBef>
                <a:spcPts val="1029"/>
              </a:spcBef>
              <a:spcAft>
                <a:spcPts val="1029"/>
              </a:spcAft>
              <a:buNone/>
            </a:pPr>
            <a:r>
              <a:rPr lang="zh-TW" altLang="en-US" b="1" i="0" dirty="0">
                <a:effectLst/>
                <a:latin typeface="quote-cjk-patch"/>
              </a:rPr>
              <a:t>傳統的應用系統的特點</a:t>
            </a:r>
            <a:r>
              <a:rPr lang="en-US" altLang="zh-TW" b="1" i="0" dirty="0">
                <a:effectLst/>
                <a:latin typeface="quote-cjk-patch"/>
              </a:rPr>
              <a:t>:</a:t>
            </a:r>
            <a:endParaRPr lang="zh-TW" altLang="en-US" b="0" i="0" dirty="0">
              <a:effectLst/>
              <a:latin typeface="quote-cjk-patch"/>
            </a:endParaRPr>
          </a:p>
          <a:p>
            <a:pPr algn="l">
              <a:lnSpc>
                <a:spcPts val="2143"/>
              </a:lnSpc>
              <a:spcBef>
                <a:spcPts val="1029"/>
              </a:spcBef>
              <a:spcAft>
                <a:spcPts val="1029"/>
              </a:spcAft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quote-cjk-patch"/>
              </a:rPr>
              <a:t>基於明確規則（</a:t>
            </a:r>
            <a:r>
              <a:rPr lang="en-US" altLang="zh-TW" b="1" i="0" dirty="0">
                <a:effectLst/>
                <a:latin typeface="quote-cjk-patch"/>
              </a:rPr>
              <a:t>if-then-else</a:t>
            </a:r>
            <a:r>
              <a:rPr lang="zh-TW" altLang="en-US" b="1" i="0" dirty="0">
                <a:effectLst/>
                <a:latin typeface="quote-cjk-patch"/>
              </a:rPr>
              <a:t>）</a:t>
            </a:r>
          </a:p>
          <a:p>
            <a:pPr algn="l"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quote-cjk-patch"/>
              </a:rPr>
              <a:t>靜態、需人工更新邏輯</a:t>
            </a:r>
          </a:p>
          <a:p>
            <a:pPr algn="l"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quote-cjk-patch"/>
              </a:rPr>
              <a:t>範例：銀行交易系統</a:t>
            </a:r>
            <a:r>
              <a:rPr lang="en-US" altLang="zh-TW" b="1" i="0" dirty="0">
                <a:effectLst/>
                <a:latin typeface="quote-cjk-patch"/>
              </a:rPr>
              <a:t>(ATM)</a:t>
            </a:r>
            <a:r>
              <a:rPr lang="zh-TW" altLang="en-US" b="1" i="0" dirty="0">
                <a:effectLst/>
                <a:latin typeface="quote-cjk-patch"/>
              </a:rPr>
              <a:t>、</a:t>
            </a:r>
            <a:r>
              <a:rPr lang="en-US" altLang="zh-TW" b="1" dirty="0">
                <a:latin typeface="quote-cjk-patch"/>
              </a:rPr>
              <a:t>ERP</a:t>
            </a:r>
            <a:endParaRPr lang="zh-TW" altLang="en-US" b="1" i="0" dirty="0">
              <a:effectLst/>
              <a:latin typeface="quote-cjk-patch"/>
            </a:endParaRPr>
          </a:p>
        </p:txBody>
      </p:sp>
      <p:sp>
        <p:nvSpPr>
          <p:cNvPr id="11" name="頁尾版面配置區 2">
            <a:extLst>
              <a:ext uri="{FF2B5EF4-FFF2-40B4-BE49-F238E27FC236}">
                <a16:creationId xmlns:a16="http://schemas.microsoft.com/office/drawing/2014/main" xmlns="" id="{8ABA826C-9179-253E-274C-33FB8C57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97C66574-2EB1-C34E-E165-69462F3D4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19DD0E35-911B-4AC5-4D3E-B47D760B7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756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5B58F07B-F03B-2B39-152D-D84D4669D70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CDCA4680-14D1-1829-527C-57B3FBEB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altLang="zh-TW" smtClean="0"/>
              <a:pPr rtl="0"/>
              <a:t>6</a:t>
            </a:fld>
            <a:endParaRPr lang="zh-TW" dirty="0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xmlns="" id="{87AFE645-5A62-344E-B12F-86E04B318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en-US" sz="3600" b="1" kern="100" dirty="0">
                <a:solidFill>
                  <a:schemeClr val="tx1"/>
                </a:solidFill>
                <a:effectLst/>
              </a:rPr>
              <a:t>應用於工廠的案例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2CFCB55E-E75A-7001-BBBC-BCFDB5F4E0D5}"/>
              </a:ext>
            </a:extLst>
          </p:cNvPr>
          <p:cNvSpPr txBox="1"/>
          <p:nvPr/>
        </p:nvSpPr>
        <p:spPr>
          <a:xfrm>
            <a:off x="782573" y="1328411"/>
            <a:ext cx="10626456" cy="5165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1800" b="1" kern="100" dirty="0">
                <a:effectLst/>
              </a:rPr>
              <a:t>AI</a:t>
            </a:r>
            <a:r>
              <a:rPr lang="zh-TW" altLang="zh-TW" sz="1800" b="1" kern="100" dirty="0">
                <a:effectLst/>
              </a:rPr>
              <a:t>實現目視檢測的自動化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現況</a:t>
            </a:r>
            <a:r>
              <a:rPr lang="en-US" altLang="zh-TW" b="1" kern="100" dirty="0"/>
              <a:t>:</a:t>
            </a:r>
            <a:r>
              <a:rPr lang="zh-TW" altLang="en-US" b="1" kern="100" dirty="0"/>
              <a:t> 品檢人員依據點檢表檢測</a:t>
            </a:r>
            <a:endParaRPr lang="zh-TW" altLang="zh-TW" sz="1800" b="1" kern="100" dirty="0">
              <a:effectLst/>
            </a:endParaRPr>
          </a:p>
          <a:p>
            <a:pPr lvl="0">
              <a:lnSpc>
                <a:spcPct val="115000"/>
              </a:lnSpc>
            </a:pPr>
            <a:r>
              <a:rPr lang="en-US" altLang="zh-TW" sz="1800" b="1" kern="100" dirty="0">
                <a:effectLst/>
              </a:rPr>
              <a:t>      AI: </a:t>
            </a:r>
            <a:r>
              <a:rPr lang="zh-TW" altLang="en-US" sz="1800" b="1" kern="100" dirty="0">
                <a:effectLst/>
              </a:rPr>
              <a:t>利用光學鏡頭蒐集圖像數據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再利用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深度學習來做識別判斷的訓練</a:t>
            </a:r>
            <a:r>
              <a:rPr lang="en-US" altLang="zh-TW" sz="1800" b="1" kern="100" dirty="0">
                <a:effectLst/>
              </a:rPr>
              <a:t> </a:t>
            </a:r>
            <a:r>
              <a:rPr lang="zh-TW" altLang="en-US" sz="1800" b="1" kern="100" dirty="0">
                <a:effectLst/>
              </a:rPr>
              <a:t>   </a:t>
            </a:r>
            <a:endParaRPr lang="en-US" altLang="zh-TW" sz="1800" b="1" kern="100" dirty="0">
              <a:effectLst/>
            </a:endParaRPr>
          </a:p>
          <a:p>
            <a:pPr lvl="0">
              <a:lnSpc>
                <a:spcPct val="115000"/>
              </a:lnSpc>
            </a:pPr>
            <a:r>
              <a:rPr lang="zh-TW" altLang="en-US" b="1" kern="100" dirty="0"/>
              <a:t>             </a:t>
            </a:r>
            <a:r>
              <a:rPr lang="en-US" altLang="zh-TW" sz="1800" b="1" kern="100" dirty="0">
                <a:effectLst/>
              </a:rPr>
              <a:t>(</a:t>
            </a:r>
            <a:r>
              <a:rPr lang="en-US" altLang="zh-TW" sz="1800" b="1" kern="10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https://www.youtube.com/watch?v=cYcrHhFWTnY</a:t>
            </a:r>
            <a:r>
              <a:rPr lang="en-US" altLang="zh-TW" sz="1800" b="1" kern="100" dirty="0">
                <a:effectLst/>
              </a:rPr>
              <a:t>)</a:t>
            </a:r>
          </a:p>
          <a:p>
            <a:pPr marL="342900" lvl="0" indent="-342900">
              <a:lnSpc>
                <a:spcPct val="115000"/>
              </a:lnSpc>
              <a:buAutoNum type="arabicPeriod" startAt="2"/>
            </a:pPr>
            <a:r>
              <a:rPr lang="en-US" altLang="zh-TW" sz="1800" b="1" kern="100" dirty="0">
                <a:effectLst/>
              </a:rPr>
              <a:t>AI</a:t>
            </a:r>
            <a:r>
              <a:rPr lang="zh-TW" altLang="zh-TW" sz="1800" b="1" kern="100" dirty="0">
                <a:effectLst/>
              </a:rPr>
              <a:t>實現機械參數的自動設定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現況</a:t>
            </a:r>
            <a:r>
              <a:rPr lang="en-US" altLang="zh-TW" b="1" kern="100" dirty="0"/>
              <a:t>:</a:t>
            </a:r>
            <a:r>
              <a:rPr lang="zh-TW" altLang="en-US" b="1" kern="100" dirty="0"/>
              <a:t> 機台開始準備投產前</a:t>
            </a:r>
            <a:r>
              <a:rPr lang="en-US" altLang="zh-TW" b="1" kern="100" dirty="0"/>
              <a:t>,</a:t>
            </a:r>
            <a:r>
              <a:rPr lang="zh-TW" altLang="en-US" b="1" kern="100" dirty="0"/>
              <a:t>機台人員都要花時間進行機台參數設定與調整</a:t>
            </a:r>
            <a:r>
              <a:rPr lang="en-US" altLang="zh-TW" b="1" kern="100" dirty="0"/>
              <a:t>!</a:t>
            </a:r>
            <a:r>
              <a:rPr lang="zh-TW" altLang="en-US" b="1" kern="100" dirty="0"/>
              <a:t> 再加上少量多樣的生產模</a:t>
            </a:r>
            <a:endParaRPr lang="en-US" altLang="zh-TW" b="1" kern="100" dirty="0"/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    式讓機台人員的機台參數調整負擔越來越重</a:t>
            </a:r>
            <a:endParaRPr lang="zh-TW" altLang="zh-TW" sz="1800" b="1" kern="100" dirty="0">
              <a:effectLst/>
            </a:endParaRPr>
          </a:p>
          <a:p>
            <a:pPr lvl="0">
              <a:lnSpc>
                <a:spcPct val="115000"/>
              </a:lnSpc>
            </a:pPr>
            <a:r>
              <a:rPr lang="en-US" altLang="zh-TW" sz="1800" b="1" kern="100" dirty="0">
                <a:effectLst/>
              </a:rPr>
              <a:t>      </a:t>
            </a:r>
            <a:r>
              <a:rPr lang="zh-TW" altLang="en-US" sz="1800" b="1" kern="100" dirty="0">
                <a:effectLst/>
              </a:rPr>
              <a:t> </a:t>
            </a:r>
            <a:r>
              <a:rPr lang="en-US" altLang="zh-TW" sz="1800" b="1" kern="100" dirty="0">
                <a:effectLst/>
              </a:rPr>
              <a:t>AI: </a:t>
            </a:r>
            <a:r>
              <a:rPr lang="zh-TW" altLang="en-US" sz="1800" b="1" kern="100" dirty="0">
                <a:effectLst/>
              </a:rPr>
              <a:t>利用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b="1" kern="100" dirty="0"/>
              <a:t>強化學習的技術訓練</a:t>
            </a:r>
            <a:r>
              <a:rPr lang="en-US" altLang="zh-TW" b="1" kern="100" dirty="0"/>
              <a:t>AI</a:t>
            </a:r>
            <a:r>
              <a:rPr lang="zh-TW" altLang="en-US" b="1" kern="100" dirty="0"/>
              <a:t>知道什麼樣的環境採取什麼樣的方法就可以取得最好的狀況與參數</a:t>
            </a:r>
            <a:r>
              <a:rPr lang="en-US" altLang="zh-TW" b="1" kern="100" dirty="0"/>
              <a:t>!</a:t>
            </a:r>
            <a:r>
              <a:rPr lang="zh-TW" altLang="en-US" b="1" kern="100" dirty="0"/>
              <a:t> </a:t>
            </a:r>
            <a:endParaRPr lang="en-US" altLang="zh-TW" b="1" kern="100" dirty="0"/>
          </a:p>
          <a:p>
            <a:pPr lvl="0">
              <a:lnSpc>
                <a:spcPct val="115000"/>
              </a:lnSpc>
            </a:pPr>
            <a:r>
              <a:rPr lang="zh-TW" altLang="en-US" b="1" kern="100" dirty="0"/>
              <a:t>             最後再利用</a:t>
            </a:r>
            <a:r>
              <a:rPr lang="en-US" altLang="zh-TW" b="1" kern="100" dirty="0"/>
              <a:t>AI</a:t>
            </a:r>
            <a:r>
              <a:rPr lang="zh-TW" altLang="en-US" b="1" kern="100" dirty="0"/>
              <a:t>深度學習的技術針對訓練結果反覆驗證進行必要的微調</a:t>
            </a:r>
            <a:r>
              <a:rPr lang="en-US" altLang="zh-TW" b="1" kern="100" dirty="0"/>
              <a:t>!</a:t>
            </a:r>
          </a:p>
          <a:p>
            <a:pPr lvl="0">
              <a:lnSpc>
                <a:spcPct val="115000"/>
              </a:lnSpc>
            </a:pPr>
            <a:endParaRPr lang="en-US" altLang="zh-TW" sz="1800" b="1" kern="100" dirty="0">
              <a:effectLst/>
            </a:endParaRPr>
          </a:p>
          <a:p>
            <a:pPr marL="342900" lvl="0" indent="-342900">
              <a:lnSpc>
                <a:spcPct val="115000"/>
              </a:lnSpc>
              <a:buAutoNum type="arabicPeriod" startAt="3"/>
            </a:pPr>
            <a:r>
              <a:rPr lang="en-US" altLang="zh-TW" sz="1800" b="1" kern="100" dirty="0">
                <a:effectLst/>
              </a:rPr>
              <a:t>AI</a:t>
            </a:r>
            <a:r>
              <a:rPr lang="zh-TW" altLang="zh-TW" sz="1800" b="1" kern="100" dirty="0">
                <a:effectLst/>
              </a:rPr>
              <a:t>實現機器人動作的自主學習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現況</a:t>
            </a:r>
            <a:r>
              <a:rPr lang="en-US" altLang="zh-TW" b="1" kern="100" dirty="0"/>
              <a:t>:</a:t>
            </a:r>
            <a:r>
              <a:rPr lang="zh-TW" altLang="en-US" b="1" kern="100" dirty="0"/>
              <a:t> 工業機器人是屬於產線製程的應用</a:t>
            </a:r>
            <a:r>
              <a:rPr lang="en-US" altLang="zh-TW" b="1" kern="100" dirty="0"/>
              <a:t>, </a:t>
            </a:r>
            <a:r>
              <a:rPr lang="zh-TW" altLang="en-US" b="1" kern="100" dirty="0"/>
              <a:t>所以所有的運作軌跡都必須預先設定才能有所幫助</a:t>
            </a:r>
            <a:r>
              <a:rPr lang="en-US" altLang="zh-TW" b="1" kern="100" dirty="0"/>
              <a:t>!</a:t>
            </a:r>
          </a:p>
          <a:p>
            <a:pPr>
              <a:lnSpc>
                <a:spcPct val="115000"/>
              </a:lnSpc>
            </a:pPr>
            <a:r>
              <a:rPr lang="zh-TW" altLang="en-US" sz="1800" b="1" kern="100" dirty="0">
                <a:effectLst/>
              </a:rPr>
              <a:t>      </a:t>
            </a:r>
            <a:r>
              <a:rPr lang="en-US" altLang="zh-TW" sz="1800" b="1" kern="100" dirty="0">
                <a:effectLst/>
              </a:rPr>
              <a:t>AI: </a:t>
            </a:r>
            <a:r>
              <a:rPr lang="zh-TW" altLang="en-US" sz="1800" b="1" kern="100" dirty="0">
                <a:effectLst/>
              </a:rPr>
              <a:t>協作機器人是以與人類合作為目的所設計的機器人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透過模仿一個動作的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模型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利用這個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模型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</a:t>
            </a:r>
            <a:r>
              <a:rPr lang="zh-TW" altLang="en-US" sz="1800" b="1" kern="100" dirty="0">
                <a:effectLst/>
              </a:rPr>
              <a:t>與裁判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之間進行交互作用並且取得標準動作的模仿學習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甚至提前預測下一個任務並提供可能使             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</a:t>
            </a:r>
            <a:r>
              <a:rPr lang="zh-TW" altLang="en-US" sz="1800" b="1" kern="100" dirty="0">
                <a:effectLst/>
              </a:rPr>
              <a:t>用的動作從而提高效率</a:t>
            </a:r>
            <a:r>
              <a:rPr lang="en-US" altLang="zh-TW" sz="1800" b="1" kern="100" dirty="0">
                <a:effectLst/>
              </a:rPr>
              <a:t>!</a:t>
            </a:r>
            <a:r>
              <a:rPr lang="zh-TW" altLang="en-US" sz="1800" b="1" kern="100" dirty="0">
                <a:effectLst/>
              </a:rPr>
              <a:t> 畢竟協作機器人是要與人類協作</a:t>
            </a:r>
            <a:r>
              <a:rPr lang="en-US" altLang="zh-TW" sz="1800" b="1" kern="100" dirty="0">
                <a:effectLst/>
              </a:rPr>
              <a:t>,</a:t>
            </a:r>
            <a:r>
              <a:rPr lang="zh-TW" altLang="en-US" sz="1800" b="1" kern="100" dirty="0">
                <a:effectLst/>
              </a:rPr>
              <a:t> 所以同時也應設定可以避免造成人類危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</a:t>
            </a:r>
            <a:r>
              <a:rPr lang="zh-TW" altLang="en-US" sz="1800" b="1" kern="100" dirty="0">
                <a:effectLst/>
              </a:rPr>
              <a:t>險的學習參數設定</a:t>
            </a:r>
            <a:endParaRPr lang="zh-TW" altLang="zh-TW" sz="1800" kern="100" dirty="0">
              <a:effectLst/>
            </a:endParaRPr>
          </a:p>
        </p:txBody>
      </p:sp>
      <p:sp>
        <p:nvSpPr>
          <p:cNvPr id="14" name="頁尾版面配置區 2">
            <a:extLst>
              <a:ext uri="{FF2B5EF4-FFF2-40B4-BE49-F238E27FC236}">
                <a16:creationId xmlns:a16="http://schemas.microsoft.com/office/drawing/2014/main" xmlns="" id="{F6FA88DB-82A8-FF5D-4B32-539B78422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xmlns="" id="{1AD43A54-3B5B-7A11-EADA-1E983B738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5137C008-D170-F42E-A2E6-0BD38D04FF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906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E3BD7E-CB42-30C8-465D-F88A2BA3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63B74306-65DF-AEBE-47A3-C70CB77AB3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B805DE69-AEFA-F135-7FA1-CAAC5875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altLang="zh-TW" smtClean="0"/>
              <a:pPr rtl="0"/>
              <a:t>7</a:t>
            </a:fld>
            <a:endParaRPr lang="zh-TW" dirty="0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xmlns="" id="{A287FDEE-7448-571D-2DA5-6AEA2D3F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en-US" sz="3600" b="1" kern="100" dirty="0">
                <a:solidFill>
                  <a:schemeClr val="tx1"/>
                </a:solidFill>
                <a:effectLst/>
              </a:rPr>
              <a:t>應用於工廠的案例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90BFE5D1-9147-C2A7-F516-833B3CC0F406}"/>
              </a:ext>
            </a:extLst>
          </p:cNvPr>
          <p:cNvSpPr txBox="1"/>
          <p:nvPr/>
        </p:nvSpPr>
        <p:spPr>
          <a:xfrm>
            <a:off x="908408" y="1335375"/>
            <a:ext cx="10081170" cy="430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AutoNum type="arabicPeriod" startAt="4"/>
            </a:pPr>
            <a:r>
              <a:rPr lang="en-US" altLang="zh-TW" sz="1800" b="1" kern="100" dirty="0">
                <a:effectLst/>
              </a:rPr>
              <a:t>AI</a:t>
            </a:r>
            <a:r>
              <a:rPr lang="zh-TW" altLang="zh-TW" sz="1800" b="1" kern="100" dirty="0">
                <a:effectLst/>
              </a:rPr>
              <a:t>針對不良原因解析的應用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現況</a:t>
            </a:r>
            <a:r>
              <a:rPr lang="en-US" altLang="zh-TW" b="1" kern="100" dirty="0"/>
              <a:t>:</a:t>
            </a:r>
            <a:r>
              <a:rPr lang="zh-TW" altLang="en-US" b="1" kern="100" dirty="0"/>
              <a:t> 當產品的不良發生時</a:t>
            </a:r>
            <a:r>
              <a:rPr lang="en-US" altLang="zh-TW" b="1" kern="100" dirty="0"/>
              <a:t>, </a:t>
            </a:r>
            <a:r>
              <a:rPr lang="zh-TW" altLang="en-US" b="1" kern="100" dirty="0"/>
              <a:t>事後我們都會做不良原因分析與預防措施以避免不良再次發生</a:t>
            </a:r>
            <a:r>
              <a:rPr lang="en-US" altLang="zh-TW" b="1" kern="100" dirty="0"/>
              <a:t>!</a:t>
            </a:r>
          </a:p>
          <a:p>
            <a:pPr>
              <a:lnSpc>
                <a:spcPct val="115000"/>
              </a:lnSpc>
            </a:pPr>
            <a:r>
              <a:rPr lang="zh-TW" altLang="en-US" sz="1800" b="1" kern="100" dirty="0">
                <a:effectLst/>
              </a:rPr>
              <a:t>      </a:t>
            </a:r>
            <a:r>
              <a:rPr lang="en-US" altLang="zh-TW" sz="1800" b="1" kern="100" dirty="0">
                <a:effectLst/>
              </a:rPr>
              <a:t>AI:</a:t>
            </a:r>
            <a:r>
              <a:rPr lang="zh-TW" altLang="en-US" sz="1800" b="1" kern="100" dirty="0">
                <a:effectLst/>
              </a:rPr>
              <a:t> 不良品篩檢</a:t>
            </a:r>
            <a:r>
              <a:rPr lang="en-US" altLang="zh-TW" sz="1800" b="1" kern="100" dirty="0">
                <a:effectLst/>
              </a:rPr>
              <a:t>:</a:t>
            </a:r>
            <a:r>
              <a:rPr lang="zh-TW" altLang="en-US" sz="1800" b="1" kern="100" dirty="0">
                <a:effectLst/>
              </a:rPr>
              <a:t> 若是由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進行不良品篩檢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當產線有不良狀況發生時</a:t>
            </a:r>
            <a:r>
              <a:rPr lang="en-US" altLang="zh-TW" sz="1800" b="1" kern="100" dirty="0">
                <a:effectLst/>
              </a:rPr>
              <a:t>, AI</a:t>
            </a:r>
            <a:r>
              <a:rPr lang="zh-TW" altLang="en-US" sz="1800" b="1" kern="100" dirty="0">
                <a:effectLst/>
              </a:rPr>
              <a:t>可以讓產線立即停止繼  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</a:t>
            </a:r>
            <a:r>
              <a:rPr lang="zh-TW" altLang="en-US" sz="1800" b="1" kern="100" dirty="0">
                <a:effectLst/>
              </a:rPr>
              <a:t>續生產不良品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等有對策時才再次啟動生產</a:t>
            </a:r>
            <a:r>
              <a:rPr lang="en-US" altLang="zh-TW" sz="1800" b="1" kern="100" dirty="0">
                <a:effectLst/>
              </a:rPr>
              <a:t>!</a:t>
            </a:r>
            <a:r>
              <a:rPr lang="zh-TW" altLang="en-US" sz="1800" b="1" kern="100" dirty="0">
                <a:effectLst/>
              </a:rPr>
              <a:t> 這樣可以大大降低損失率</a:t>
            </a:r>
            <a:r>
              <a:rPr lang="en-US" altLang="zh-TW" sz="1800" b="1" kern="100" dirty="0">
                <a:effectLst/>
              </a:rPr>
              <a:t>!</a:t>
            </a:r>
            <a:r>
              <a:rPr lang="zh-TW" altLang="en-US" sz="1800" b="1" kern="100" dirty="0">
                <a:effectLst/>
              </a:rPr>
              <a:t> 若是已有不良數據</a:t>
            </a:r>
            <a:r>
              <a:rPr lang="en-US" altLang="zh-TW" sz="1800" b="1" kern="100" dirty="0">
                <a:effectLst/>
              </a:rPr>
              <a:t>, </a:t>
            </a: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</a:t>
            </a:r>
            <a:r>
              <a:rPr lang="zh-TW" altLang="en-US" sz="1800" b="1" kern="100" dirty="0">
                <a:effectLst/>
              </a:rPr>
              <a:t>就可以讓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進行數據分析再利用深度學習來篩檢出不良品</a:t>
            </a:r>
            <a:r>
              <a:rPr lang="en-US" altLang="zh-TW" sz="1800" b="1" kern="100" dirty="0">
                <a:effectLst/>
              </a:rPr>
              <a:t>!</a:t>
            </a:r>
          </a:p>
          <a:p>
            <a:pPr lvl="0">
              <a:lnSpc>
                <a:spcPct val="115000"/>
              </a:lnSpc>
              <a:spcAft>
                <a:spcPts val="800"/>
              </a:spcAft>
            </a:pPr>
            <a:endParaRPr lang="en-US" altLang="zh-TW" b="1" kern="100" dirty="0"/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AutoNum type="arabicPeriod" startAt="5"/>
            </a:pPr>
            <a:r>
              <a:rPr lang="en-US" altLang="zh-TW" sz="1800" b="1" kern="100" dirty="0">
                <a:effectLst/>
              </a:rPr>
              <a:t>AI</a:t>
            </a:r>
            <a:r>
              <a:rPr lang="zh-TW" altLang="zh-TW" sz="1800" b="1" kern="100" dirty="0">
                <a:effectLst/>
              </a:rPr>
              <a:t>應用於設備的保養維護</a:t>
            </a:r>
            <a:endParaRPr lang="en-US" altLang="zh-TW" b="1" kern="100" dirty="0"/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zh-TW" altLang="en-US" b="1" kern="100" dirty="0"/>
              <a:t>     現況</a:t>
            </a:r>
            <a:r>
              <a:rPr lang="en-US" altLang="zh-TW" b="1" kern="100" dirty="0"/>
              <a:t>:</a:t>
            </a:r>
            <a:r>
              <a:rPr lang="zh-TW" altLang="en-US" b="1" kern="100" dirty="0"/>
              <a:t> 設備的定期維修檢查就是為了預防故障</a:t>
            </a:r>
            <a:r>
              <a:rPr lang="en-US" altLang="zh-TW" b="1" kern="100" dirty="0"/>
              <a:t>, </a:t>
            </a:r>
            <a:r>
              <a:rPr lang="zh-TW" altLang="en-US" b="1" kern="100" dirty="0"/>
              <a:t>但對於突發的故障卻是完全無法預防的</a:t>
            </a:r>
            <a:r>
              <a:rPr lang="en-US" altLang="zh-TW" b="1" kern="100" dirty="0"/>
              <a:t>!</a:t>
            </a:r>
            <a:r>
              <a:rPr lang="zh-TW" altLang="en-US" b="1" kern="100" dirty="0"/>
              <a:t> 設備發生</a:t>
            </a:r>
            <a:endParaRPr lang="en-US" altLang="zh-TW" b="1" kern="100" dirty="0"/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zh-TW" altLang="en-US" b="1" kern="100" dirty="0"/>
              <a:t>                故障</a:t>
            </a:r>
            <a:r>
              <a:rPr lang="en-US" altLang="zh-TW" b="1" kern="100" dirty="0"/>
              <a:t>, </a:t>
            </a:r>
            <a:r>
              <a:rPr lang="zh-TW" altLang="en-US" b="1" kern="100" dirty="0"/>
              <a:t>生產計劃就會被打亂</a:t>
            </a:r>
            <a:r>
              <a:rPr lang="en-US" altLang="zh-TW" b="1" kern="100" dirty="0"/>
              <a:t>, </a:t>
            </a:r>
            <a:r>
              <a:rPr lang="zh-TW" altLang="en-US" b="1" kern="100" dirty="0"/>
              <a:t>維修成本也跟著增加</a:t>
            </a:r>
            <a:r>
              <a:rPr lang="en-US" altLang="zh-TW" b="1" kern="100" dirty="0"/>
              <a:t>!</a:t>
            </a:r>
          </a:p>
          <a:p>
            <a:pPr>
              <a:lnSpc>
                <a:spcPct val="115000"/>
              </a:lnSpc>
            </a:pPr>
            <a:r>
              <a:rPr lang="zh-TW" altLang="en-US" sz="1800" b="1" kern="100" dirty="0">
                <a:effectLst/>
              </a:rPr>
              <a:t>      </a:t>
            </a:r>
            <a:r>
              <a:rPr lang="en-US" altLang="zh-TW" sz="1800" b="1" kern="100" dirty="0">
                <a:effectLst/>
              </a:rPr>
              <a:t>AI:</a:t>
            </a:r>
            <a:r>
              <a:rPr lang="zh-TW" altLang="en-US" sz="1800" b="1" kern="100" dirty="0">
                <a:effectLst/>
              </a:rPr>
              <a:t> 利用</a:t>
            </a:r>
            <a:r>
              <a:rPr lang="en-US" altLang="zh-TW" sz="1800" b="1" kern="100" dirty="0">
                <a:effectLst/>
              </a:rPr>
              <a:t>AI</a:t>
            </a:r>
            <a:r>
              <a:rPr lang="zh-TW" altLang="en-US" sz="1800" b="1" kern="100" dirty="0">
                <a:effectLst/>
              </a:rPr>
              <a:t>深度學習進行故障徵兆的學習模式</a:t>
            </a:r>
            <a:r>
              <a:rPr lang="en-US" altLang="zh-TW" sz="1800" b="1" kern="100" dirty="0">
                <a:effectLst/>
              </a:rPr>
              <a:t>, </a:t>
            </a:r>
            <a:r>
              <a:rPr lang="zh-TW" altLang="en-US" sz="1800" b="1" kern="100" dirty="0">
                <a:effectLst/>
              </a:rPr>
              <a:t>在機台設備故障發生前透過</a:t>
            </a:r>
            <a:r>
              <a:rPr lang="en-US" altLang="zh-TW" sz="1800" b="1" kern="100" dirty="0">
                <a:effectLst/>
              </a:rPr>
              <a:t>IoT</a:t>
            </a:r>
            <a:r>
              <a:rPr lang="zh-TW" altLang="en-US" sz="1800" b="1" kern="100" dirty="0">
                <a:effectLst/>
              </a:rPr>
              <a:t>蒐集機台</a:t>
            </a:r>
            <a:r>
              <a:rPr lang="zh-TW" altLang="en-US" b="1" kern="100" dirty="0"/>
              <a:t>相關</a:t>
            </a:r>
            <a:r>
              <a:rPr lang="zh-TW" altLang="en-US" sz="1800" b="1" kern="100" dirty="0">
                <a:effectLst/>
              </a:rPr>
              <a:t>數據</a:t>
            </a:r>
            <a:endParaRPr lang="en-US" altLang="zh-TW" sz="1800" b="1" kern="100" dirty="0">
              <a:effectLst/>
            </a:endParaRPr>
          </a:p>
          <a:p>
            <a:pPr>
              <a:lnSpc>
                <a:spcPct val="115000"/>
              </a:lnSpc>
            </a:pPr>
            <a:r>
              <a:rPr lang="zh-TW" altLang="en-US" b="1" kern="100" dirty="0"/>
              <a:t>            </a:t>
            </a:r>
            <a:r>
              <a:rPr lang="en-US" altLang="zh-TW" sz="1800" b="1" kern="100" dirty="0">
                <a:effectLst/>
              </a:rPr>
              <a:t>(</a:t>
            </a:r>
            <a:r>
              <a:rPr lang="zh-TW" altLang="en-US" sz="1800" b="1" kern="100" dirty="0">
                <a:effectLst/>
              </a:rPr>
              <a:t>如溫度</a:t>
            </a:r>
            <a:r>
              <a:rPr lang="en-US" altLang="zh-TW" sz="1800" b="1" kern="100" dirty="0">
                <a:effectLst/>
              </a:rPr>
              <a:t>.</a:t>
            </a:r>
            <a:r>
              <a:rPr lang="zh-TW" altLang="en-US" sz="1800" b="1" kern="100" dirty="0">
                <a:effectLst/>
              </a:rPr>
              <a:t>電流值</a:t>
            </a:r>
            <a:r>
              <a:rPr lang="en-US" altLang="zh-TW" sz="1800" b="1" kern="100" dirty="0">
                <a:effectLst/>
              </a:rPr>
              <a:t>)</a:t>
            </a:r>
            <a:r>
              <a:rPr lang="zh-TW" altLang="en-US" sz="1800" b="1" kern="100" dirty="0">
                <a:effectLst/>
              </a:rPr>
              <a:t>進行分析並預測及發出警告</a:t>
            </a:r>
            <a:r>
              <a:rPr lang="en-US" altLang="zh-TW" sz="1800" b="1" kern="100" dirty="0">
                <a:effectLst/>
              </a:rPr>
              <a:t>!</a:t>
            </a:r>
            <a:r>
              <a:rPr lang="zh-TW" altLang="en-US" sz="1800" b="1" kern="100" dirty="0">
                <a:effectLst/>
              </a:rPr>
              <a:t> </a:t>
            </a:r>
            <a:endParaRPr lang="en-US" altLang="zh-TW" sz="1800" b="1" kern="100" dirty="0">
              <a:effectLst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endParaRPr lang="zh-TW" altLang="en-US" dirty="0"/>
          </a:p>
        </p:txBody>
      </p:sp>
      <p:sp>
        <p:nvSpPr>
          <p:cNvPr id="4" name="頁尾版面配置區 2">
            <a:extLst>
              <a:ext uri="{FF2B5EF4-FFF2-40B4-BE49-F238E27FC236}">
                <a16:creationId xmlns:a16="http://schemas.microsoft.com/office/drawing/2014/main" xmlns="" id="{19F951A1-292C-A7BE-84F2-4C67504F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7720E817-9687-FC01-4EBA-A76EE32BE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FF651BDF-3987-8AB2-3D2D-B553BE16D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3796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3A95F02-FE14-521A-3210-58F0E4D0B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0FDECD7-CD63-4E9B-6B0E-0B7EDCB71B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A0E6B73-FC29-FEB9-DCF9-0DC1CAABA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02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zh-TW"/>
            </a:defPPr>
          </a:lstStyle>
          <a:p>
            <a:pPr rtl="0"/>
            <a:r>
              <a:rPr lang="en-US" altLang="zh-TW" sz="4000" kern="100" dirty="0">
                <a:effectLst/>
              </a:rPr>
              <a:t>10:45~12:00</a:t>
            </a:r>
            <a:endParaRPr lang="zh-TW" sz="4000" dirty="0">
              <a:solidFill>
                <a:srgbClr val="FFFFFF"/>
              </a:solidFill>
            </a:endParaRPr>
          </a:p>
        </p:txBody>
      </p:sp>
      <p:cxnSp>
        <p:nvCxnSpPr>
          <p:cNvPr id="28" name="直線接點​​(S) 27">
            <a:extLst>
              <a:ext uri="{FF2B5EF4-FFF2-40B4-BE49-F238E27FC236}">
                <a16:creationId xmlns:a16="http://schemas.microsoft.com/office/drawing/2014/main" xmlns="" id="{7D0E4AB1-70B6-52EE-79B1-868415418B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EA199EEB-D6D1-2EB9-F2D4-535A9BE68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657" y="2604280"/>
            <a:ext cx="3932119" cy="3342747"/>
          </a:xfrm>
        </p:spPr>
        <p:txBody>
          <a:bodyPr vert="horz" lIns="0" tIns="45720" rIns="0" bIns="45720" rtlCol="0">
            <a:normAutofit/>
          </a:bodyPr>
          <a:lstStyle>
            <a:defPPr>
              <a:defRPr lang="zh-TW"/>
            </a:defPPr>
          </a:lstStyle>
          <a:p>
            <a:pPr marL="216000" indent="0" rtl="0"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我們將介紹</a:t>
            </a:r>
            <a:r>
              <a:rPr lang="zh-TW" altLang="en-US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以下內容</a:t>
            </a: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：</a:t>
            </a:r>
          </a:p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2000" kern="100" dirty="0">
                <a:effectLst/>
              </a:rPr>
              <a:t>RPA</a:t>
            </a:r>
            <a:r>
              <a:rPr lang="zh-TW" altLang="zh-TW" sz="2000" kern="100" dirty="0">
                <a:effectLst/>
              </a:rPr>
              <a:t>是甚麼</a:t>
            </a:r>
            <a:endParaRPr lang="en-US" altLang="zh-TW" sz="2000" kern="100" dirty="0">
              <a:effectLst/>
            </a:endParaRPr>
          </a:p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2000" kern="100" dirty="0">
                <a:effectLst/>
              </a:rPr>
              <a:t>RPA</a:t>
            </a:r>
            <a:r>
              <a:rPr lang="zh-TW" altLang="zh-TW" sz="2000" kern="100" dirty="0">
                <a:effectLst/>
              </a:rPr>
              <a:t>如何提高辦公室業務的效率與自動化</a:t>
            </a:r>
            <a:endParaRPr lang="en-US" altLang="zh-TW" sz="2000" kern="100" dirty="0">
              <a:effectLst/>
            </a:endParaRPr>
          </a:p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2000" kern="100" dirty="0">
                <a:effectLst/>
              </a:rPr>
              <a:t>RPA</a:t>
            </a:r>
            <a:r>
              <a:rPr lang="zh-TW" altLang="zh-TW" sz="2000" kern="100" dirty="0">
                <a:effectLst/>
              </a:rPr>
              <a:t>有效運用的應用事例</a:t>
            </a:r>
            <a:endParaRPr lang="zh-TW" altLang="zh-TW" sz="19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69A5382A-9549-614B-6C4C-79B28A0D8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8</a:t>
            </a:fld>
            <a:endParaRPr lang="zh-TW" dirty="0"/>
          </a:p>
        </p:txBody>
      </p:sp>
      <p:pic>
        <p:nvPicPr>
          <p:cNvPr id="9" name="圖片版面配置區 22" descr="鍵盤上的雙手">
            <a:extLst>
              <a:ext uri="{FF2B5EF4-FFF2-40B4-BE49-F238E27FC236}">
                <a16:creationId xmlns:a16="http://schemas.microsoft.com/office/drawing/2014/main" xmlns="" id="{E6A041A8-4FC0-23D3-14A4-69DF9ED3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770132" y="1662415"/>
            <a:ext cx="7298367" cy="3533169"/>
          </a:xfrm>
          <a:prstGeom prst="rect">
            <a:avLst/>
          </a:prstGeom>
        </p:spPr>
      </p:pic>
      <p:sp>
        <p:nvSpPr>
          <p:cNvPr id="10" name="頁尾版面配置區 2">
            <a:extLst>
              <a:ext uri="{FF2B5EF4-FFF2-40B4-BE49-F238E27FC236}">
                <a16:creationId xmlns:a16="http://schemas.microsoft.com/office/drawing/2014/main" xmlns="" id="{6AB2E1B2-0813-7BEF-F4FF-24DEF215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tx1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777E2A77-E8E0-179D-11F0-AB5E61EAB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BF077F7A-53AD-AFFB-F53F-95D13EEC8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5943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F9C0C6B-E4C3-1F3E-FFA8-ECDA9EAC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FDA4BD4E-C32A-013F-B104-C507746B64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4AE2F5BA-726F-C720-2AD3-CB97A731D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9</a:t>
            </a:fld>
            <a:endParaRPr lang="zh-TW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5FD6029D-9706-4373-EF2A-DB797448D00C}"/>
              </a:ext>
            </a:extLst>
          </p:cNvPr>
          <p:cNvSpPr txBox="1"/>
          <p:nvPr/>
        </p:nvSpPr>
        <p:spPr>
          <a:xfrm>
            <a:off x="328772" y="1463756"/>
            <a:ext cx="11516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TW" b="1" i="0" dirty="0">
                <a:effectLst/>
              </a:rPr>
              <a:t>RPA</a:t>
            </a:r>
            <a:r>
              <a:rPr lang="zh-TW" altLang="en-US" b="1" i="0" dirty="0">
                <a:effectLst/>
              </a:rPr>
              <a:t>，全名為機器人流程自動化（</a:t>
            </a:r>
            <a:r>
              <a:rPr lang="en-US" altLang="zh-TW" b="1" i="0" dirty="0">
                <a:effectLst/>
              </a:rPr>
              <a:t>Robotic Process Automation</a:t>
            </a:r>
            <a:r>
              <a:rPr lang="zh-TW" altLang="en-US" b="1" i="0" dirty="0">
                <a:effectLst/>
              </a:rPr>
              <a:t>），是一種軟體技術，透過自動化工具模擬人類在電腦上的操作，執行重複性、基於規則的任務，例如數據輸入、報表生成、系統對接和電子郵件處理等等。</a:t>
            </a:r>
            <a:endParaRPr lang="zh-TW" altLang="zh-TW" sz="1800" b="1" kern="100" dirty="0">
              <a:effectLst/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D56B0CCD-EBE5-4CD0-41B3-94CA1422F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tx1"/>
                </a:solidFill>
              </a:rPr>
              <a:t>RPA</a:t>
            </a:r>
            <a:r>
              <a:rPr lang="zh-TW" altLang="en-US" b="1" dirty="0">
                <a:solidFill>
                  <a:schemeClr val="tx1"/>
                </a:solidFill>
              </a:rPr>
              <a:t>是甚麼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41489AE9-5FD1-AA80-65BA-FAED1041C66D}"/>
              </a:ext>
            </a:extLst>
          </p:cNvPr>
          <p:cNvSpPr txBox="1"/>
          <p:nvPr/>
        </p:nvSpPr>
        <p:spPr>
          <a:xfrm>
            <a:off x="345544" y="2110087"/>
            <a:ext cx="5647888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TW" sz="2000" b="1" i="0" dirty="0">
                <a:effectLst/>
              </a:rPr>
              <a:t>RPA </a:t>
            </a:r>
            <a:r>
              <a:rPr lang="zh-TW" altLang="en-US" sz="2000" b="1" i="0" dirty="0">
                <a:effectLst/>
              </a:rPr>
              <a:t>優點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</a:rPr>
              <a:t>提升效率與生產力</a:t>
            </a:r>
            <a:endParaRPr lang="zh-TW" altLang="en-US" sz="1600" b="0" i="0" dirty="0">
              <a:effectLst/>
            </a:endParaRPr>
          </a:p>
          <a:p>
            <a:pPr algn="l">
              <a:buNone/>
            </a:pP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能夠自動化執行重複性高、規則明確的任務，這些任務不再需要人工干預，大大提升了流程的執行效率，使員工能夠專注於更具價值的工作，進而提高整體生產力。</a:t>
            </a:r>
            <a:endParaRPr lang="en-US" altLang="zh-TW" sz="1600" b="1" i="0" dirty="0">
              <a:effectLst/>
              <a:latin typeface="ui-sans-serif"/>
            </a:endParaRPr>
          </a:p>
          <a:p>
            <a:pPr algn="l">
              <a:buNone/>
            </a:pPr>
            <a:endParaRPr lang="zh-TW" altLang="en-US" sz="1600" b="0" i="0" dirty="0">
              <a:effectLst/>
              <a:latin typeface="ui-sans-serif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降低人為錯誤</a:t>
            </a:r>
            <a:endParaRPr lang="zh-TW" altLang="en-US" sz="1600" b="0" i="0" dirty="0">
              <a:effectLst/>
              <a:latin typeface="ui-sans-serif"/>
            </a:endParaRPr>
          </a:p>
          <a:p>
            <a:pPr algn="l">
              <a:buNone/>
            </a:pPr>
            <a:r>
              <a:rPr lang="zh-TW" altLang="en-US" sz="1600" b="1" i="0" dirty="0">
                <a:effectLst/>
                <a:latin typeface="ui-sans-serif"/>
              </a:rPr>
              <a:t>在執行繁瑣的重複性任務時，人類容易出現錯誤，而 </a:t>
            </a: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機器人則能精確無誤地完成操作，減少數據錯誤的發生，例如在金融等數據敏感的行業中，能夠提升數據的準確性與可靠性。</a:t>
            </a:r>
            <a:endParaRPr lang="en-US" altLang="zh-TW" sz="1600" b="1" i="0" dirty="0">
              <a:effectLst/>
              <a:latin typeface="ui-sans-serif"/>
            </a:endParaRPr>
          </a:p>
          <a:p>
            <a:pPr algn="l">
              <a:buNone/>
            </a:pPr>
            <a:endParaRPr lang="zh-TW" altLang="en-US" sz="1600" b="1" i="0" dirty="0">
              <a:effectLst/>
              <a:latin typeface="ui-sans-serif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簡化合規性</a:t>
            </a:r>
          </a:p>
          <a:p>
            <a:pPr algn="l"/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能夠自動記錄所有操作，便於企業追蹤和審核流程，確保符合法規要求，降低違規風險，尤其像監管較嚴格的製藥產業，有助於企業簡化合規流程並提升審計透明度。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2174DC9-7DE0-41A4-31F7-1D3A28D7DC85}"/>
              </a:ext>
            </a:extLst>
          </p:cNvPr>
          <p:cNvSpPr txBox="1"/>
          <p:nvPr/>
        </p:nvSpPr>
        <p:spPr>
          <a:xfrm>
            <a:off x="5943124" y="2110087"/>
            <a:ext cx="610299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TW" sz="2000" b="1" i="0" dirty="0">
                <a:effectLst/>
              </a:rPr>
              <a:t>RPA </a:t>
            </a:r>
            <a:r>
              <a:rPr lang="zh-TW" altLang="en-US" sz="2000" b="1" i="0" dirty="0">
                <a:effectLst/>
              </a:rPr>
              <a:t>缺點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</a:rPr>
              <a:t>數據安全風險</a:t>
            </a:r>
            <a:endParaRPr lang="zh-TW" altLang="en-US" sz="1600" b="0" i="0" dirty="0">
              <a:effectLst/>
            </a:endParaRPr>
          </a:p>
          <a:p>
            <a:pPr algn="l">
              <a:buNone/>
            </a:pPr>
            <a:r>
              <a:rPr lang="zh-TW" altLang="en-US" sz="1600" b="1" i="0" dirty="0">
                <a:effectLst/>
              </a:rPr>
              <a:t>雖然 </a:t>
            </a:r>
            <a:r>
              <a:rPr lang="en-US" altLang="zh-TW" sz="1600" b="1" i="0" dirty="0">
                <a:effectLst/>
              </a:rPr>
              <a:t>RPA </a:t>
            </a:r>
            <a:r>
              <a:rPr lang="zh-TW" altLang="en-US" sz="1600" b="1" i="0" dirty="0">
                <a:effectLst/>
              </a:rPr>
              <a:t>可以優化流程，但由於這個軟體技術需要處理大量數據並連接多個系統，可能會面臨數據安全風險。若未充分保護數據，可能導致敏感資訊的洩露。因此企業在導入 </a:t>
            </a:r>
            <a:r>
              <a:rPr lang="en-US" altLang="zh-TW" sz="1600" b="1" i="0" dirty="0">
                <a:effectLst/>
              </a:rPr>
              <a:t>RPA </a:t>
            </a:r>
            <a:r>
              <a:rPr lang="zh-TW" altLang="en-US" sz="1600" b="1" i="0" dirty="0">
                <a:effectLst/>
              </a:rPr>
              <a:t>時，需特別加強數據保護和安全管理。</a:t>
            </a:r>
            <a:endParaRPr lang="en-US" altLang="zh-TW" sz="1600" b="1" i="0" dirty="0">
              <a:effectLst/>
            </a:endParaRPr>
          </a:p>
          <a:p>
            <a:pPr algn="l">
              <a:buNone/>
            </a:pPr>
            <a:endParaRPr lang="zh-TW" altLang="en-US" sz="1600" b="1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</a:rPr>
              <a:t>不適用於所有工作流程</a:t>
            </a:r>
          </a:p>
          <a:p>
            <a:pPr algn="l">
              <a:buNone/>
            </a:pPr>
            <a:r>
              <a:rPr lang="en-US" altLang="zh-TW" sz="1600" b="1" i="0" dirty="0">
                <a:effectLst/>
              </a:rPr>
              <a:t>RPA </a:t>
            </a:r>
            <a:r>
              <a:rPr lang="zh-TW" altLang="en-US" sz="1600" b="1" i="0" dirty="0">
                <a:effectLst/>
              </a:rPr>
              <a:t>最適合用於標準化、高重複性的任務，而對於需要複雜判斷、涉及創意或頻繁變動的流程則較難自動化。</a:t>
            </a:r>
            <a:endParaRPr lang="en-US" altLang="zh-TW" sz="1600" b="1" i="0" dirty="0">
              <a:effectLst/>
            </a:endParaRPr>
          </a:p>
          <a:p>
            <a:pPr algn="l">
              <a:buNone/>
            </a:pPr>
            <a:endParaRPr lang="zh-TW" altLang="en-US" sz="1600" b="1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</a:rPr>
              <a:t>需要定期維護與更新</a:t>
            </a:r>
          </a:p>
          <a:p>
            <a:pPr algn="l"/>
            <a:r>
              <a:rPr lang="zh-TW" altLang="en-US" sz="1600" b="1" i="0" dirty="0">
                <a:effectLst/>
              </a:rPr>
              <a:t>為保持 </a:t>
            </a:r>
            <a:r>
              <a:rPr lang="en-US" altLang="zh-TW" sz="1600" b="1" i="0" dirty="0">
                <a:effectLst/>
              </a:rPr>
              <a:t>RPA </a:t>
            </a:r>
            <a:r>
              <a:rPr lang="zh-TW" altLang="en-US" sz="1600" b="1" i="0" dirty="0">
                <a:effectLst/>
              </a:rPr>
              <a:t>的效能，企業需定期對其進行維護和更新，尤其是當業務流程或系統架構變動時，</a:t>
            </a:r>
            <a:r>
              <a:rPr lang="en-US" altLang="zh-TW" sz="1600" b="1" i="0" dirty="0">
                <a:effectLst/>
              </a:rPr>
              <a:t>RPA </a:t>
            </a:r>
            <a:r>
              <a:rPr lang="zh-TW" altLang="en-US" sz="1600" b="1" i="0" dirty="0">
                <a:effectLst/>
              </a:rPr>
              <a:t>工作流程就可能需要重新調整或重新設計。因此，</a:t>
            </a:r>
            <a:r>
              <a:rPr lang="en-US" altLang="zh-TW" sz="1600" b="1" i="0" dirty="0">
                <a:effectLst/>
              </a:rPr>
              <a:t>RPA </a:t>
            </a:r>
            <a:r>
              <a:rPr lang="zh-TW" altLang="en-US" sz="1600" b="1" i="0" dirty="0">
                <a:effectLst/>
              </a:rPr>
              <a:t>的實施並非一勞永逸，需要持續的技術支援和優化。</a:t>
            </a:r>
          </a:p>
        </p:txBody>
      </p:sp>
      <p:sp>
        <p:nvSpPr>
          <p:cNvPr id="9" name="頁尾版面配置區 2">
            <a:extLst>
              <a:ext uri="{FF2B5EF4-FFF2-40B4-BE49-F238E27FC236}">
                <a16:creationId xmlns:a16="http://schemas.microsoft.com/office/drawing/2014/main" xmlns="" id="{3BDB5C11-B17A-C542-01EE-D99AA180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8D7B9772-569D-F167-5F04-6A8138863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AAA32922-D34F-F2BA-12BA-88DBF8885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6845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352CB4-A922-9800-574E-E37ABC4EC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84C661EF-6A7D-962D-97EE-D92AD8B23F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25854B9E-1AC9-30BA-1295-46EE7CDD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10</a:t>
            </a:fld>
            <a:endParaRPr 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D4123CB5-9E5C-CC63-0347-C83E2306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>
              <a:lnSpc>
                <a:spcPct val="115000"/>
              </a:lnSpc>
            </a:pP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RPA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如何提高辦公室業務的效率與自動化</a:t>
            </a:r>
            <a:endParaRPr lang="en-US" altLang="zh-TW" sz="3600" b="1" kern="100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5BAC92FF-8197-638F-5B5D-4F2DEC67A2E2}"/>
              </a:ext>
            </a:extLst>
          </p:cNvPr>
          <p:cNvSpPr txBox="1"/>
          <p:nvPr/>
        </p:nvSpPr>
        <p:spPr>
          <a:xfrm>
            <a:off x="827609" y="1296537"/>
            <a:ext cx="10531086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TW" sz="2400" b="1" i="0" dirty="0">
                <a:effectLst/>
                <a:latin typeface="ui-sans-serif"/>
              </a:rPr>
              <a:t>RPA </a:t>
            </a:r>
            <a:r>
              <a:rPr lang="zh-TW" altLang="en-US" sz="2400" b="1" i="0" dirty="0">
                <a:effectLst/>
                <a:latin typeface="ui-sans-serif"/>
              </a:rPr>
              <a:t>運作原理的 </a:t>
            </a:r>
            <a:r>
              <a:rPr lang="en-US" altLang="zh-TW" sz="2400" b="1" i="0" dirty="0">
                <a:effectLst/>
                <a:latin typeface="ui-sans-serif"/>
              </a:rPr>
              <a:t>3 </a:t>
            </a:r>
            <a:r>
              <a:rPr lang="zh-TW" altLang="en-US" sz="2400" b="1" i="0" dirty="0">
                <a:effectLst/>
                <a:latin typeface="ui-sans-serif"/>
              </a:rPr>
              <a:t>階段</a:t>
            </a:r>
          </a:p>
          <a:p>
            <a:pPr algn="l">
              <a:buNone/>
            </a:pPr>
            <a:endParaRPr lang="en-US" altLang="zh-TW" b="1" i="0" dirty="0">
              <a:effectLst/>
              <a:latin typeface="ui-sans-serif"/>
            </a:endParaRPr>
          </a:p>
          <a:p>
            <a:pPr algn="l">
              <a:buNone/>
            </a:pPr>
            <a:r>
              <a:rPr lang="en-US" altLang="zh-TW" sz="1600" b="1" i="0" dirty="0">
                <a:effectLst/>
                <a:latin typeface="ui-sans-serif"/>
              </a:rPr>
              <a:t>1.</a:t>
            </a:r>
            <a:r>
              <a:rPr lang="zh-TW" altLang="en-US" sz="1600" b="1" i="0" dirty="0">
                <a:effectLst/>
                <a:latin typeface="ui-sans-serif"/>
              </a:rPr>
              <a:t>錄製 （</a:t>
            </a:r>
            <a:r>
              <a:rPr lang="en-US" altLang="zh-TW" sz="1600" b="1" i="0" dirty="0">
                <a:effectLst/>
                <a:latin typeface="ui-sans-serif"/>
              </a:rPr>
              <a:t>Recording</a:t>
            </a:r>
            <a:r>
              <a:rPr lang="zh-TW" altLang="en-US" sz="1600" b="1" i="0" dirty="0">
                <a:effectLst/>
                <a:latin typeface="ui-sans-serif"/>
              </a:rPr>
              <a:t>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模擬人類操作：</a:t>
            </a: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工具會記錄使用者在電腦上的操作，包括點擊、輸入文字、移動滑鼠等。</a:t>
            </a: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生成腳本：根據錄製的動作，系統會自動生成對應的腳本或流程。</a:t>
            </a: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視覺化介面：大部分 </a:t>
            </a: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工具提供視覺化的介面，讓使用者可以輕鬆地編輯和修改生成的腳本。</a:t>
            </a:r>
            <a:endParaRPr lang="en-US" altLang="zh-TW" sz="1600" b="1" i="0" dirty="0">
              <a:effectLst/>
              <a:latin typeface="ui-sans-serif"/>
            </a:endParaRPr>
          </a:p>
          <a:p>
            <a:pPr algn="l">
              <a:spcBef>
                <a:spcPts val="900"/>
              </a:spcBef>
            </a:pPr>
            <a:endParaRPr lang="zh-TW" altLang="en-US" sz="1600" b="1" i="0" dirty="0">
              <a:effectLst/>
              <a:latin typeface="ui-sans-serif"/>
            </a:endParaRPr>
          </a:p>
          <a:p>
            <a:pPr algn="l">
              <a:buNone/>
            </a:pPr>
            <a:r>
              <a:rPr lang="en-US" altLang="zh-TW" sz="1600" b="1" i="0" dirty="0">
                <a:effectLst/>
                <a:latin typeface="ui-sans-serif"/>
              </a:rPr>
              <a:t>2. </a:t>
            </a:r>
            <a:r>
              <a:rPr lang="zh-TW" altLang="en-US" sz="1600" b="1" i="0" dirty="0">
                <a:effectLst/>
                <a:latin typeface="ui-sans-serif"/>
              </a:rPr>
              <a:t>執行 （</a:t>
            </a:r>
            <a:r>
              <a:rPr lang="en-US" altLang="zh-TW" sz="1600" b="1" i="0" dirty="0">
                <a:effectLst/>
                <a:latin typeface="ui-sans-serif"/>
              </a:rPr>
              <a:t>Execution</a:t>
            </a:r>
            <a:r>
              <a:rPr lang="zh-TW" altLang="en-US" sz="1600" b="1" i="0" dirty="0">
                <a:effectLst/>
                <a:latin typeface="ui-sans-serif"/>
              </a:rPr>
              <a:t>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按照腳本執行：</a:t>
            </a: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機器人會按照預先設定的腳本，自動執行各種任務，例如填寫表格、提取數據、移動檔案等。</a:t>
            </a: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觸發條件：可以設定觸發條件，讓機器人在特定時間或事件發生時自動啟動。</a:t>
            </a: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異常處理：</a:t>
            </a: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工具通常具備異常處理機制，當遇到錯誤或異常情況時，可以自動暫停或通知相關人員。</a:t>
            </a:r>
            <a:endParaRPr lang="en-US" altLang="zh-TW" sz="1600" b="1" i="0" dirty="0">
              <a:effectLst/>
              <a:latin typeface="ui-sans-serif"/>
            </a:endParaRP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zh-TW" altLang="en-US" sz="1600" b="1" i="0" dirty="0">
              <a:effectLst/>
              <a:latin typeface="ui-sans-serif"/>
            </a:endParaRPr>
          </a:p>
          <a:p>
            <a:pPr algn="l">
              <a:buNone/>
            </a:pPr>
            <a:r>
              <a:rPr lang="en-US" altLang="zh-TW" sz="1600" b="1" i="0" dirty="0">
                <a:effectLst/>
                <a:latin typeface="ui-sans-serif"/>
              </a:rPr>
              <a:t>3. </a:t>
            </a:r>
            <a:r>
              <a:rPr lang="zh-TW" altLang="en-US" sz="1600" b="1" i="0" dirty="0">
                <a:effectLst/>
                <a:latin typeface="ui-sans-serif"/>
              </a:rPr>
              <a:t>監控 （</a:t>
            </a:r>
            <a:r>
              <a:rPr lang="en-US" altLang="zh-TW" sz="1600" b="1" i="0" dirty="0">
                <a:effectLst/>
                <a:latin typeface="ui-sans-serif"/>
              </a:rPr>
              <a:t>Monitoring</a:t>
            </a:r>
            <a:r>
              <a:rPr lang="zh-TW" altLang="en-US" sz="1600" b="1" i="0" dirty="0">
                <a:effectLst/>
                <a:latin typeface="ui-sans-serif"/>
              </a:rPr>
              <a:t>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流程追蹤：</a:t>
            </a:r>
            <a:r>
              <a:rPr lang="en-US" altLang="zh-TW" sz="1600" b="1" i="0" dirty="0">
                <a:effectLst/>
                <a:latin typeface="ui-sans-serif"/>
              </a:rPr>
              <a:t>RPA </a:t>
            </a:r>
            <a:r>
              <a:rPr lang="zh-TW" altLang="en-US" sz="1600" b="1" i="0" dirty="0">
                <a:effectLst/>
                <a:latin typeface="ui-sans-serif"/>
              </a:rPr>
              <a:t>平台會記錄機器人的執行情況，包括執行時間、成功率、錯誤訊息等。</a:t>
            </a: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性能分析：可以分析機器人的性能，並且找出流程上的問題並進行優化。</a:t>
            </a:r>
          </a:p>
          <a:p>
            <a:pPr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TW" altLang="en-US" sz="1600" b="1" i="0" dirty="0">
                <a:effectLst/>
                <a:latin typeface="ui-sans-serif"/>
              </a:rPr>
              <a:t>異常警示：當出現異常情況時，系統會發出警報，以便即時處理。</a:t>
            </a:r>
          </a:p>
        </p:txBody>
      </p:sp>
      <p:sp>
        <p:nvSpPr>
          <p:cNvPr id="10" name="頁尾版面配置區 2">
            <a:extLst>
              <a:ext uri="{FF2B5EF4-FFF2-40B4-BE49-F238E27FC236}">
                <a16:creationId xmlns:a16="http://schemas.microsoft.com/office/drawing/2014/main" xmlns="" id="{6A6B49DD-51D8-232B-56BB-B962D095A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2430E477-B934-BF8E-AEDF-FA65CFE17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565A72FB-8C92-A331-7828-C62A9CF1F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448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85D896-D684-1244-D7A6-976FC589A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6B235D41-05FA-7FF4-8DFE-F47C0B42F0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BA8DC86A-ACF1-CB84-17DD-0DF1BED0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11</a:t>
            </a:fld>
            <a:endParaRPr 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22AEAA76-9208-0B67-2529-72D649EFC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>
              <a:lnSpc>
                <a:spcPct val="115000"/>
              </a:lnSpc>
            </a:pP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RPA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有效運用的應用事例</a:t>
            </a:r>
            <a:endParaRPr lang="zh-TW" altLang="zh-TW" sz="36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72A1D4CE-3612-912A-7B05-4EA8C5386682}"/>
              </a:ext>
            </a:extLst>
          </p:cNvPr>
          <p:cNvSpPr txBox="1"/>
          <p:nvPr/>
        </p:nvSpPr>
        <p:spPr>
          <a:xfrm>
            <a:off x="335547" y="1416820"/>
            <a:ext cx="113341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en-US" b="1" i="0" dirty="0">
                <a:effectLst/>
                <a:latin typeface="Plus Jakarta Sans"/>
              </a:rPr>
              <a:t>以下影片示範一個「處理財務流程的</a:t>
            </a:r>
            <a:r>
              <a:rPr lang="en-US" altLang="zh-TW" b="1" i="0" dirty="0">
                <a:effectLst/>
                <a:latin typeface="Plus Jakarta Sans"/>
              </a:rPr>
              <a:t>RPA</a:t>
            </a:r>
            <a:r>
              <a:rPr lang="zh-TW" altLang="en-US" b="1" i="0" dirty="0">
                <a:effectLst/>
                <a:latin typeface="Plus Jakarta Sans"/>
              </a:rPr>
              <a:t>流程機器人」</a:t>
            </a:r>
          </a:p>
          <a:p>
            <a:pPr algn="l">
              <a:buNone/>
            </a:pPr>
            <a:r>
              <a:rPr lang="zh-TW" altLang="en-US" b="1" i="0" dirty="0">
                <a:effectLst/>
                <a:latin typeface="Inter Tight"/>
              </a:rPr>
              <a:t>自動化擷取發票上的必要資訊、並輸入到系統內，主要動作包含：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監控一個資料夾，當有任何一個新的</a:t>
            </a:r>
            <a:r>
              <a:rPr lang="en-US" altLang="zh-TW" b="1" i="0" dirty="0">
                <a:effectLst/>
                <a:latin typeface="Inter Tight"/>
              </a:rPr>
              <a:t>Invoice PDF</a:t>
            </a:r>
            <a:r>
              <a:rPr lang="zh-TW" altLang="en-US" b="1" i="0" dirty="0">
                <a:effectLst/>
                <a:latin typeface="Inter Tight"/>
              </a:rPr>
              <a:t>被丟進資料夾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zh-TW" b="1" i="0" dirty="0">
                <a:effectLst/>
                <a:latin typeface="Inter Tight"/>
              </a:rPr>
              <a:t>RPA</a:t>
            </a:r>
            <a:r>
              <a:rPr lang="zh-TW" altLang="en-US" b="1" i="0" dirty="0">
                <a:effectLst/>
                <a:latin typeface="Inter Tight"/>
              </a:rPr>
              <a:t>流程機器人會打開</a:t>
            </a:r>
            <a:r>
              <a:rPr lang="en-US" altLang="zh-TW" b="1" i="0" dirty="0">
                <a:effectLst/>
                <a:latin typeface="Inter Tight"/>
              </a:rPr>
              <a:t>Invoice PDF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擷取我們預先指定他要擷取的必要資訊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接著</a:t>
            </a:r>
            <a:r>
              <a:rPr lang="en-US" altLang="zh-TW" b="1" i="0" dirty="0">
                <a:effectLst/>
                <a:latin typeface="Inter Tight"/>
              </a:rPr>
              <a:t>RPA</a:t>
            </a:r>
            <a:r>
              <a:rPr lang="zh-TW" altLang="en-US" b="1" i="0" dirty="0">
                <a:effectLst/>
                <a:latin typeface="Inter Tight"/>
              </a:rPr>
              <a:t>流程機器人會打開、登入</a:t>
            </a:r>
            <a:r>
              <a:rPr lang="en-US" altLang="zh-TW" b="1" i="0" dirty="0">
                <a:effectLst/>
                <a:latin typeface="Inter Tight"/>
              </a:rPr>
              <a:t>ERP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把剛剛擷取的資訊</a:t>
            </a:r>
            <a:r>
              <a:rPr lang="en-US" altLang="zh-TW" b="1" i="0" dirty="0">
                <a:effectLst/>
                <a:latin typeface="Inter Tight"/>
              </a:rPr>
              <a:t>key-in ERP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最後</a:t>
            </a:r>
            <a:r>
              <a:rPr lang="en-US" altLang="zh-TW" b="1" i="0" dirty="0">
                <a:effectLst/>
                <a:latin typeface="Inter Tight"/>
              </a:rPr>
              <a:t>RPA</a:t>
            </a:r>
            <a:r>
              <a:rPr lang="zh-TW" altLang="en-US" b="1" i="0" dirty="0">
                <a:effectLst/>
                <a:latin typeface="Inter Tight"/>
              </a:rPr>
              <a:t>流程機器人發</a:t>
            </a:r>
            <a:r>
              <a:rPr lang="en-US" altLang="zh-TW" b="1" i="0" dirty="0">
                <a:effectLst/>
                <a:latin typeface="Inter Tight"/>
              </a:rPr>
              <a:t>Email</a:t>
            </a:r>
            <a:r>
              <a:rPr lang="zh-TW" altLang="en-US" b="1" i="0" dirty="0">
                <a:effectLst/>
                <a:latin typeface="Inter Tight"/>
              </a:rPr>
              <a:t>通知負責這個流程的人，告訴負責人他完成任務了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09B84396-FF3B-4789-EC4B-0A8E53D6A128}"/>
              </a:ext>
            </a:extLst>
          </p:cNvPr>
          <p:cNvSpPr txBox="1"/>
          <p:nvPr/>
        </p:nvSpPr>
        <p:spPr>
          <a:xfrm>
            <a:off x="5777918" y="1375834"/>
            <a:ext cx="40036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https://youtu.be/10_MkXNMpVw</a:t>
            </a:r>
            <a:endParaRPr lang="en-US" altLang="zh-TW" b="1" dirty="0"/>
          </a:p>
          <a:p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F2596A89-84E1-722B-D0FB-E7B457A62CAC}"/>
              </a:ext>
            </a:extLst>
          </p:cNvPr>
          <p:cNvSpPr txBox="1"/>
          <p:nvPr/>
        </p:nvSpPr>
        <p:spPr>
          <a:xfrm>
            <a:off x="318769" y="4027148"/>
            <a:ext cx="1133412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TW" sz="2000" b="1" i="0" dirty="0">
                <a:effectLst/>
                <a:latin typeface="Inter Tight"/>
              </a:rPr>
              <a:t>RPA </a:t>
            </a:r>
            <a:r>
              <a:rPr lang="zh-TW" altLang="en-US" sz="2000" b="1" i="0" dirty="0">
                <a:effectLst/>
                <a:latin typeface="Inter Tight"/>
              </a:rPr>
              <a:t>如何達成人機協作：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採購：半自動化 </a:t>
            </a:r>
            <a:r>
              <a:rPr lang="en-US" altLang="zh-TW" b="1" i="0" dirty="0">
                <a:effectLst/>
                <a:latin typeface="Inter Tight"/>
              </a:rPr>
              <a:t>RPA </a:t>
            </a:r>
            <a:r>
              <a:rPr lang="zh-TW" altLang="en-US" b="1" i="0" dirty="0">
                <a:effectLst/>
                <a:latin typeface="Inter Tight"/>
              </a:rPr>
              <a:t>協助從供應商處提取報價資訊，並整理成表格 ⮕ 員工再進行比較報價，評估並做出採購決策。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財務：半自動化 </a:t>
            </a:r>
            <a:r>
              <a:rPr lang="en-US" altLang="zh-TW" b="1" i="0" dirty="0">
                <a:effectLst/>
                <a:latin typeface="Inter Tight"/>
              </a:rPr>
              <a:t>RPA </a:t>
            </a:r>
            <a:r>
              <a:rPr lang="zh-TW" altLang="en-US" b="1" i="0" dirty="0">
                <a:effectLst/>
                <a:latin typeface="Inter Tight"/>
              </a:rPr>
              <a:t>協助從電子郵件提取發票資訊，與系統中的訂單資訊進行比對 ⮕ 員工針對異常內容進一步查核。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TW" altLang="en-US" b="1" i="0" dirty="0">
                <a:effectLst/>
                <a:latin typeface="Inter Tight"/>
              </a:rPr>
              <a:t>客服中心：客服接收來電 ⮕半自動化 </a:t>
            </a:r>
            <a:r>
              <a:rPr lang="en-US" altLang="zh-TW" b="1" i="0" dirty="0">
                <a:effectLst/>
                <a:latin typeface="Inter Tight"/>
              </a:rPr>
              <a:t>RPA </a:t>
            </a:r>
            <a:r>
              <a:rPr lang="zh-TW" altLang="en-US" b="1" i="0" dirty="0">
                <a:effectLst/>
                <a:latin typeface="Inter Tight"/>
              </a:rPr>
              <a:t>協助在跨系統中抓取、統整客戶基本資料 ⮕ 客服可以在聆聽客戶需求的同時，透過半自動化 </a:t>
            </a:r>
            <a:r>
              <a:rPr lang="en-US" altLang="zh-TW" b="1" i="0" dirty="0">
                <a:effectLst/>
                <a:latin typeface="Inter Tight"/>
              </a:rPr>
              <a:t>RPA </a:t>
            </a:r>
            <a:r>
              <a:rPr lang="zh-TW" altLang="en-US" b="1" i="0" dirty="0">
                <a:effectLst/>
                <a:latin typeface="Inter Tight"/>
              </a:rPr>
              <a:t>調閱客戶相關資料 ⮕ 藉由半自動化 </a:t>
            </a:r>
            <a:r>
              <a:rPr lang="en-US" altLang="zh-TW" b="1" i="0" dirty="0">
                <a:effectLst/>
                <a:latin typeface="Inter Tight"/>
              </a:rPr>
              <a:t>RPA </a:t>
            </a:r>
            <a:r>
              <a:rPr lang="zh-TW" altLang="en-US" b="1" i="0" dirty="0">
                <a:effectLst/>
                <a:latin typeface="Inter Tight"/>
              </a:rPr>
              <a:t>將客戶問題同步給相關單位</a:t>
            </a:r>
          </a:p>
        </p:txBody>
      </p:sp>
      <p:sp>
        <p:nvSpPr>
          <p:cNvPr id="13" name="頁尾版面配置區 2">
            <a:extLst>
              <a:ext uri="{FF2B5EF4-FFF2-40B4-BE49-F238E27FC236}">
                <a16:creationId xmlns:a16="http://schemas.microsoft.com/office/drawing/2014/main" xmlns="" id="{19B31AA5-5CE4-469A-DF9B-C37322120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A24DD1AB-803B-2C68-3C2A-5B4D69968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xmlns="" id="{2A211A65-214A-2600-2556-1131A26C4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787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475F2E6-0D6A-7490-DDA0-57351FBEF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DCB707A-E846-8D7C-33FC-E35444A7F9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A364649-8CFE-5C10-D442-D02062CE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02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zh-TW"/>
            </a:defPPr>
          </a:lstStyle>
          <a:p>
            <a:pPr rtl="0"/>
            <a:r>
              <a:rPr lang="en-US" altLang="zh-TW" sz="4000" kern="100" dirty="0">
                <a:effectLst/>
              </a:rPr>
              <a:t>13:00~14:30</a:t>
            </a:r>
            <a:endParaRPr lang="zh-TW" sz="4000" dirty="0">
              <a:solidFill>
                <a:srgbClr val="FFFFFF"/>
              </a:solidFill>
            </a:endParaRPr>
          </a:p>
        </p:txBody>
      </p:sp>
      <p:cxnSp>
        <p:nvCxnSpPr>
          <p:cNvPr id="28" name="直線接點​​(S) 27">
            <a:extLst>
              <a:ext uri="{FF2B5EF4-FFF2-40B4-BE49-F238E27FC236}">
                <a16:creationId xmlns:a16="http://schemas.microsoft.com/office/drawing/2014/main" xmlns="" id="{CC37F3B4-1C22-C13F-C605-B281CA1DEF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81E8A82-ABE9-CF96-2945-422E9491F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657" y="2604280"/>
            <a:ext cx="3932119" cy="3342747"/>
          </a:xfrm>
        </p:spPr>
        <p:txBody>
          <a:bodyPr vert="horz" lIns="0" tIns="45720" rIns="0" bIns="45720" rtlCol="0">
            <a:normAutofit/>
          </a:bodyPr>
          <a:lstStyle>
            <a:defPPr>
              <a:defRPr lang="zh-TW"/>
            </a:defPPr>
          </a:lstStyle>
          <a:p>
            <a:pPr marL="216000" indent="0" rtl="0"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我們將介紹</a:t>
            </a:r>
            <a:r>
              <a:rPr lang="zh-TW" altLang="en-US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以下內容</a:t>
            </a: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：</a:t>
            </a:r>
          </a:p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2000" kern="100" dirty="0">
                <a:effectLst/>
              </a:rPr>
              <a:t>何謂工廠</a:t>
            </a:r>
            <a:r>
              <a:rPr lang="en-US" altLang="zh-TW" sz="2000" kern="100" dirty="0">
                <a:effectLst/>
              </a:rPr>
              <a:t>IoT</a:t>
            </a:r>
            <a:r>
              <a:rPr lang="zh-TW" altLang="zh-TW" sz="2000" kern="100" dirty="0">
                <a:effectLst/>
              </a:rPr>
              <a:t>的應用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altLang="zh-TW" sz="2000" kern="100" dirty="0">
                <a:effectLst/>
              </a:rPr>
              <a:t>IoT</a:t>
            </a:r>
            <a:r>
              <a:rPr lang="zh-TW" altLang="zh-TW" sz="2000" kern="100" dirty="0">
                <a:effectLst/>
              </a:rPr>
              <a:t>的可視化資訊應用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altLang="zh-TW" sz="2000" kern="100" dirty="0">
                <a:effectLst/>
              </a:rPr>
              <a:t>IoT</a:t>
            </a:r>
            <a:r>
              <a:rPr lang="zh-TW" altLang="zh-TW" sz="2000" kern="100" dirty="0">
                <a:effectLst/>
              </a:rPr>
              <a:t>的</a:t>
            </a:r>
            <a:r>
              <a:rPr lang="en-US" altLang="zh-TW" sz="2000" kern="100" dirty="0">
                <a:effectLst/>
              </a:rPr>
              <a:t>AI</a:t>
            </a:r>
            <a:r>
              <a:rPr lang="zh-TW" altLang="zh-TW" sz="2000" kern="100" dirty="0">
                <a:effectLst/>
              </a:rPr>
              <a:t>應用實例</a:t>
            </a:r>
            <a:endParaRPr lang="zh-TW" altLang="zh-TW" sz="19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7" name="圖片版面配置區 6" descr="戴著 AR 頭戴式裝置的女士">
            <a:extLst>
              <a:ext uri="{FF2B5EF4-FFF2-40B4-BE49-F238E27FC236}">
                <a16:creationId xmlns:a16="http://schemas.microsoft.com/office/drawing/2014/main" xmlns="" id="{FF6968CB-4CDA-D39B-835A-E135B939E1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5742003" y="1"/>
            <a:ext cx="6449981" cy="6858000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868599D5-CDFE-FDB5-9710-B42BCC04F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12</a:t>
            </a:fld>
            <a:endParaRPr lang="zh-TW" dirty="0"/>
          </a:p>
        </p:txBody>
      </p:sp>
      <p:sp>
        <p:nvSpPr>
          <p:cNvPr id="8" name="頁尾版面配置區 2">
            <a:extLst>
              <a:ext uri="{FF2B5EF4-FFF2-40B4-BE49-F238E27FC236}">
                <a16:creationId xmlns:a16="http://schemas.microsoft.com/office/drawing/2014/main" xmlns="" id="{D92C095E-AF90-B34B-8120-786D44B76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tx1"/>
              </a:solidFill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E556F1AF-9108-2698-3B82-835B5BD67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790CA902-3D16-DBC2-C478-2F96E83E9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8008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320119-5B32-6BCF-3AC9-BC3EA7AC5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CEFACAC2-2775-4F38-A8C8-389968F60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410DB1DF-5044-7AEC-A545-389609F5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13</a:t>
            </a:fld>
            <a:endParaRPr lang="zh-TW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5958407E-09C2-6625-A931-3F52B76DEA16}"/>
              </a:ext>
            </a:extLst>
          </p:cNvPr>
          <p:cNvSpPr txBox="1"/>
          <p:nvPr/>
        </p:nvSpPr>
        <p:spPr>
          <a:xfrm>
            <a:off x="328772" y="1463756"/>
            <a:ext cx="1151648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en-US" b="1" i="0" dirty="0">
                <a:effectLst/>
              </a:rPr>
              <a:t>物聯網</a:t>
            </a:r>
            <a:r>
              <a:rPr lang="en-US" altLang="zh-TW" b="1" i="0" dirty="0">
                <a:effectLst/>
              </a:rPr>
              <a:t>(IoT, Internet of Things) </a:t>
            </a:r>
            <a:r>
              <a:rPr lang="zh-TW" altLang="en-US" b="1" i="0" dirty="0">
                <a:effectLst/>
              </a:rPr>
              <a:t>顧名思義就是</a:t>
            </a:r>
            <a:r>
              <a:rPr lang="en-US" altLang="zh-TW" b="1" i="0" dirty="0">
                <a:effectLst/>
              </a:rPr>
              <a:t>”</a:t>
            </a:r>
            <a:r>
              <a:rPr lang="zh-TW" altLang="en-US" b="1" i="0" dirty="0">
                <a:effectLst/>
              </a:rPr>
              <a:t>物</a:t>
            </a:r>
            <a:r>
              <a:rPr lang="en-US" altLang="zh-TW" b="1" i="0" dirty="0">
                <a:effectLst/>
              </a:rPr>
              <a:t>“</a:t>
            </a:r>
            <a:r>
              <a:rPr lang="zh-TW" altLang="en-US" b="1" i="0" dirty="0">
                <a:effectLst/>
              </a:rPr>
              <a:t>可以透過網際網路互相聯結或是交換訊息。</a:t>
            </a:r>
            <a:r>
              <a:rPr lang="en-US" altLang="zh-TW" b="1" i="0" dirty="0">
                <a:effectLst/>
              </a:rPr>
              <a:t> IoT</a:t>
            </a:r>
            <a:r>
              <a:rPr lang="zh-TW" altLang="en-US" b="1" i="0" dirty="0">
                <a:effectLst/>
              </a:rPr>
              <a:t>達到</a:t>
            </a:r>
            <a:r>
              <a:rPr lang="en-US" altLang="zh-TW" b="1" i="0" dirty="0">
                <a:effectLst/>
              </a:rPr>
              <a:t>”</a:t>
            </a:r>
            <a:r>
              <a:rPr lang="zh-TW" altLang="en-US" b="1" i="0" dirty="0">
                <a:effectLst/>
              </a:rPr>
              <a:t>物</a:t>
            </a:r>
            <a:r>
              <a:rPr lang="en-US" altLang="zh-TW" b="1" i="0" dirty="0">
                <a:effectLst/>
              </a:rPr>
              <a:t>“,”</a:t>
            </a:r>
            <a:r>
              <a:rPr lang="zh-TW" altLang="en-US" b="1" i="0" dirty="0">
                <a:effectLst/>
              </a:rPr>
              <a:t>物</a:t>
            </a:r>
            <a:r>
              <a:rPr lang="en-US" altLang="zh-TW" b="1" i="0" dirty="0">
                <a:effectLst/>
              </a:rPr>
              <a:t>“</a:t>
            </a:r>
            <a:r>
              <a:rPr lang="zh-TW" altLang="en-US" b="1" i="0" dirty="0">
                <a:effectLst/>
              </a:rPr>
              <a:t>相連的目的</a:t>
            </a:r>
            <a:r>
              <a:rPr lang="en-US" altLang="zh-TW" b="1" i="0" dirty="0">
                <a:effectLst/>
              </a:rPr>
              <a:t>, </a:t>
            </a:r>
            <a:r>
              <a:rPr lang="zh-TW" altLang="en-US" b="1" i="0" dirty="0">
                <a:effectLst/>
              </a:rPr>
              <a:t>其實最終的目標是希望這些</a:t>
            </a:r>
            <a:r>
              <a:rPr lang="en-US" altLang="zh-TW" b="1" i="0" dirty="0">
                <a:effectLst/>
              </a:rPr>
              <a:t>”</a:t>
            </a:r>
            <a:r>
              <a:rPr lang="zh-TW" altLang="en-US" b="1" i="0" dirty="0">
                <a:effectLst/>
              </a:rPr>
              <a:t>物</a:t>
            </a:r>
            <a:r>
              <a:rPr lang="en-US" altLang="zh-TW" b="1" i="0" dirty="0">
                <a:effectLst/>
              </a:rPr>
              <a:t>“(</a:t>
            </a:r>
            <a:r>
              <a:rPr lang="zh-TW" altLang="en-US" b="1" i="0" dirty="0">
                <a:effectLst/>
              </a:rPr>
              <a:t>機器</a:t>
            </a:r>
            <a:r>
              <a:rPr lang="en-US" altLang="zh-TW" b="1" i="0" dirty="0">
                <a:effectLst/>
              </a:rPr>
              <a:t>.</a:t>
            </a:r>
            <a:r>
              <a:rPr lang="zh-TW" altLang="en-US" b="1" i="0" dirty="0">
                <a:effectLst/>
              </a:rPr>
              <a:t>設備</a:t>
            </a:r>
            <a:r>
              <a:rPr lang="en-US" altLang="zh-TW" b="1" i="0" dirty="0">
                <a:effectLst/>
              </a:rPr>
              <a:t>.</a:t>
            </a:r>
            <a:r>
              <a:rPr lang="zh-TW" altLang="en-US" b="1" i="0" dirty="0">
                <a:effectLst/>
              </a:rPr>
              <a:t>產品</a:t>
            </a:r>
            <a:r>
              <a:rPr lang="en-US" altLang="zh-TW" b="1" i="0" dirty="0">
                <a:effectLst/>
              </a:rPr>
              <a:t>)</a:t>
            </a:r>
            <a:r>
              <a:rPr lang="zh-TW" altLang="en-US" b="1" i="0" dirty="0">
                <a:effectLst/>
              </a:rPr>
              <a:t>也能賦予智慧</a:t>
            </a:r>
            <a:r>
              <a:rPr lang="en-US" altLang="zh-TW" b="1" i="0" dirty="0">
                <a:effectLst/>
              </a:rPr>
              <a:t>, </a:t>
            </a:r>
            <a:r>
              <a:rPr lang="zh-TW" altLang="en-US" b="1" i="0" dirty="0">
                <a:effectLst/>
              </a:rPr>
              <a:t>可以達到自主思考和行動</a:t>
            </a:r>
            <a:r>
              <a:rPr lang="en-US" altLang="zh-TW" b="1" i="0" dirty="0">
                <a:effectLst/>
              </a:rPr>
              <a:t>!</a:t>
            </a:r>
          </a:p>
          <a:p>
            <a:pPr algn="l">
              <a:buNone/>
            </a:pP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sz="1800" b="1" kern="100" dirty="0">
                <a:effectLst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我們可以將</a:t>
            </a:r>
            <a:r>
              <a:rPr lang="en-US" altLang="zh-TW" b="1" i="0" dirty="0">
                <a:effectLst/>
              </a:rPr>
              <a:t>IoT</a:t>
            </a:r>
            <a:r>
              <a:rPr lang="zh-TW" altLang="en-US" b="1" i="0" dirty="0">
                <a:effectLst/>
              </a:rPr>
              <a:t>的基本概念分解為以下四個功能</a:t>
            </a:r>
            <a:r>
              <a:rPr lang="en-US" altLang="zh-TW" b="1" i="0" dirty="0">
                <a:effectLst/>
              </a:rPr>
              <a:t>:</a:t>
            </a:r>
          </a:p>
          <a:p>
            <a:pPr marL="342900" indent="-342900" algn="l">
              <a:buAutoNum type="arabicPeriod"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首先由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“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人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”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與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“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物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”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取得各種資訊</a:t>
            </a:r>
            <a:r>
              <a:rPr lang="zh-TW" altLang="en-US" b="1" i="0" dirty="0">
                <a:effectLst/>
              </a:rPr>
              <a:t>。</a:t>
            </a:r>
            <a:r>
              <a:rPr lang="en-US" altLang="zh-TW" b="1" i="0" dirty="0">
                <a:effectLst/>
              </a:rPr>
              <a:t>“</a:t>
            </a:r>
            <a:r>
              <a:rPr lang="zh-TW" altLang="en-US" b="1" i="0" dirty="0">
                <a:effectLst/>
              </a:rPr>
              <a:t>物</a:t>
            </a:r>
            <a:r>
              <a:rPr lang="en-US" altLang="zh-TW" b="1" i="0" dirty="0">
                <a:effectLst/>
              </a:rPr>
              <a:t>”</a:t>
            </a:r>
            <a:r>
              <a:rPr lang="zh-TW" altLang="en-US" b="1" i="0" dirty="0">
                <a:effectLst/>
              </a:rPr>
              <a:t>的資訊包含各種感測器</a:t>
            </a:r>
            <a:r>
              <a:rPr lang="en-US" altLang="zh-TW" b="1" i="0" dirty="0">
                <a:effectLst/>
              </a:rPr>
              <a:t>,</a:t>
            </a:r>
            <a:r>
              <a:rPr lang="zh-TW" altLang="en-US" b="1" i="0" dirty="0">
                <a:effectLst/>
              </a:rPr>
              <a:t>機器</a:t>
            </a:r>
            <a:r>
              <a:rPr lang="en-US" altLang="zh-TW" b="1" i="0" dirty="0">
                <a:effectLst/>
              </a:rPr>
              <a:t>,</a:t>
            </a:r>
            <a:r>
              <a:rPr lang="zh-TW" altLang="en-US" b="1" i="0" dirty="0">
                <a:effectLst/>
              </a:rPr>
              <a:t>設備</a:t>
            </a:r>
            <a:r>
              <a:rPr lang="en-US" altLang="zh-TW" b="1" i="0" dirty="0">
                <a:effectLst/>
              </a:rPr>
              <a:t>,</a:t>
            </a:r>
            <a:r>
              <a:rPr lang="zh-TW" altLang="en-US" b="1" i="0" dirty="0">
                <a:effectLst/>
              </a:rPr>
              <a:t>產品等</a:t>
            </a:r>
            <a:r>
              <a:rPr lang="en-US" altLang="zh-TW" b="1" i="0" dirty="0">
                <a:effectLst/>
              </a:rPr>
              <a:t>!</a:t>
            </a:r>
          </a:p>
          <a:p>
            <a:pPr marL="342900" indent="-342900" algn="l">
              <a:buAutoNum type="arabicPeriod"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再藉由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網際網路將各種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“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物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”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的資訊儲存在雲端</a:t>
            </a:r>
            <a:endParaRPr lang="en-US" altLang="zh-TW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marL="342900" indent="-342900" algn="l">
              <a:buAutoNum type="arabicPeriod"/>
            </a:pPr>
            <a:r>
              <a:rPr lang="zh-TW" altLang="en-US" sz="1800" b="1" kern="100" dirty="0">
                <a:effectLst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然後將雲端數據利用</a:t>
            </a:r>
            <a:r>
              <a:rPr lang="en-US" altLang="zh-TW" sz="1800" b="1" kern="100" dirty="0">
                <a:effectLst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AI</a:t>
            </a:r>
            <a:r>
              <a:rPr lang="zh-TW" altLang="en-US" sz="1800" b="1" kern="100" dirty="0">
                <a:effectLst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技術進行數據分析</a:t>
            </a:r>
            <a:endParaRPr lang="en-US" altLang="zh-TW" sz="1800" b="1" kern="100" dirty="0">
              <a:effectLst/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marL="342900" indent="-342900" algn="l">
              <a:buAutoNum type="arabicPeriod"/>
            </a:pP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依據分析結果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針對該取得資訊的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”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人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“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和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”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物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“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反饋得到的最佳解決方案</a:t>
            </a:r>
            <a:endParaRPr lang="en-US" altLang="zh-TW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marL="342900" indent="-342900" algn="l">
              <a:buAutoNum type="arabicPeriod"/>
            </a:pPr>
            <a:endParaRPr lang="en-US" altLang="zh-TW" sz="1800" b="1" kern="100" dirty="0">
              <a:effectLst/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/>
            <a:r>
              <a:rPr lang="zh-TW" altLang="en-US" b="1" i="0" dirty="0">
                <a:effectLst/>
                <a:latin typeface="Arial" panose="020B0604020202020204" pitchFamily="34" charset="0"/>
              </a:rPr>
              <a:t>工廠</a:t>
            </a:r>
            <a:r>
              <a:rPr lang="en-US" altLang="zh-TW" b="1" i="0" dirty="0">
                <a:effectLst/>
                <a:latin typeface="Arial" panose="020B0604020202020204" pitchFamily="34" charset="0"/>
              </a:rPr>
              <a:t>IoT</a:t>
            </a:r>
            <a:r>
              <a:rPr lang="zh-TW" altLang="en-US" b="1" i="0" dirty="0">
                <a:effectLst/>
                <a:latin typeface="Arial" panose="020B0604020202020204" pitchFamily="34" charset="0"/>
              </a:rPr>
              <a:t>應用範圍廣泛，涵蓋</a:t>
            </a:r>
            <a:r>
              <a:rPr lang="zh-TW" altLang="en-US" b="1" dirty="0"/>
              <a:t>生產線監控、設備預測性維護、供應鏈管理、智慧倉儲等</a:t>
            </a:r>
            <a:r>
              <a:rPr lang="zh-TW" altLang="en-US" b="1" i="0" dirty="0">
                <a:effectLst/>
                <a:latin typeface="Arial" panose="020B0604020202020204" pitchFamily="34" charset="0"/>
              </a:rPr>
              <a:t>，能提升生產效率、降低成本並改善品質</a:t>
            </a:r>
            <a:r>
              <a:rPr lang="en-US" altLang="zh-TW" b="1" i="0" dirty="0">
                <a:effectLst/>
                <a:latin typeface="Arial" panose="020B0604020202020204" pitchFamily="34" charset="0"/>
              </a:rPr>
              <a:t>. </a:t>
            </a:r>
            <a:r>
              <a:rPr lang="zh-TW" altLang="en-US" b="1" i="0" dirty="0">
                <a:effectLst/>
                <a:latin typeface="Arial" panose="020B0604020202020204" pitchFamily="34" charset="0"/>
              </a:rPr>
              <a:t>透過感測器、無線通訊和資料分析，</a:t>
            </a:r>
            <a:r>
              <a:rPr lang="en-US" altLang="zh-TW" b="1" i="0" dirty="0">
                <a:effectLst/>
                <a:latin typeface="Arial" panose="020B0604020202020204" pitchFamily="34" charset="0"/>
              </a:rPr>
              <a:t>IoT</a:t>
            </a:r>
            <a:r>
              <a:rPr lang="zh-TW" altLang="en-US" b="1" i="0" dirty="0">
                <a:effectLst/>
                <a:latin typeface="Arial" panose="020B0604020202020204" pitchFamily="34" charset="0"/>
              </a:rPr>
              <a:t>技術能實現實時監控、預警故障、自動化控制等，為工廠帶來智能化和數位轉型，是智慧工廠的基礎</a:t>
            </a:r>
            <a:endParaRPr lang="en-US" altLang="zh-TW" b="1" i="0" dirty="0">
              <a:effectLst/>
              <a:latin typeface="Arial" panose="020B0604020202020204" pitchFamily="34" charset="0"/>
            </a:endParaRPr>
          </a:p>
          <a:p>
            <a:pPr algn="l"/>
            <a:endParaRPr lang="en-US" altLang="zh-TW" sz="1800" b="1" kern="100" dirty="0"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/>
            <a:r>
              <a:rPr lang="en-US" altLang="zh-TW" b="1" kern="100" dirty="0">
                <a:effectLst/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IoT &gt;&gt; </a:t>
            </a:r>
            <a:r>
              <a:rPr lang="en-US" altLang="zh-TW" b="1" kern="100" dirty="0" err="1">
                <a:effectLst/>
                <a:latin typeface="Arial" panose="020B0604020202020204" pitchFamily="34" charset="0"/>
                <a:ea typeface="Microsoft JhengHei Light" panose="020B0304030504040204" pitchFamily="34" charset="-120"/>
                <a:cs typeface="Arial" panose="020B0604020202020204" pitchFamily="34" charset="0"/>
              </a:rPr>
              <a:t>AIoT</a:t>
            </a:r>
            <a:endParaRPr lang="en-US" altLang="zh-TW" b="1" kern="100" dirty="0">
              <a:effectLst/>
              <a:latin typeface="Arial" panose="020B0604020202020204" pitchFamily="34" charset="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/>
            <a:r>
              <a:rPr lang="en-US" altLang="zh-TW" b="1" i="0" dirty="0" err="1">
                <a:effectLst/>
                <a:latin typeface="Noto Sans TC"/>
              </a:rPr>
              <a:t>AI+IoT</a:t>
            </a:r>
            <a:r>
              <a:rPr lang="zh-TW" altLang="en-US" b="1" i="0" dirty="0">
                <a:effectLst/>
                <a:latin typeface="Noto Sans TC"/>
              </a:rPr>
              <a:t>，不僅僅是收集數據，而是積極分析、學習並做出智能行動。這就是</a:t>
            </a:r>
            <a:r>
              <a:rPr lang="en-US" altLang="zh-TW" b="1" i="0" dirty="0" err="1">
                <a:effectLst/>
                <a:latin typeface="Noto Sans TC"/>
              </a:rPr>
              <a:t>AIoT</a:t>
            </a:r>
            <a:r>
              <a:rPr lang="zh-TW" altLang="en-US" b="1" i="0" dirty="0">
                <a:effectLst/>
                <a:latin typeface="Noto Sans TC"/>
              </a:rPr>
              <a:t>（人工智能物聯網）的本質</a:t>
            </a:r>
            <a:r>
              <a:rPr lang="en-US" altLang="zh-TW" b="1" i="0" dirty="0">
                <a:effectLst/>
                <a:latin typeface="Noto Sans TC"/>
              </a:rPr>
              <a:t>——</a:t>
            </a:r>
            <a:r>
              <a:rPr lang="zh-TW" altLang="en-US" b="1" i="0" dirty="0">
                <a:effectLst/>
                <a:latin typeface="Noto Sans TC"/>
              </a:rPr>
              <a:t>連接智能的下一步。</a:t>
            </a:r>
            <a:r>
              <a:rPr lang="en-US" altLang="zh-TW" b="1" i="0" dirty="0">
                <a:effectLst/>
                <a:latin typeface="Noto Sans TC"/>
              </a:rPr>
              <a:t>AI</a:t>
            </a:r>
            <a:r>
              <a:rPr lang="zh-TW" altLang="en-US" b="1" i="0" dirty="0">
                <a:effectLst/>
                <a:latin typeface="Noto Sans TC"/>
              </a:rPr>
              <a:t>和物聯網的結合，使設備具有認知能力，將其從簡單的數據收集器轉變為智能決策者。</a:t>
            </a:r>
            <a:endParaRPr lang="zh-TW" altLang="zh-TW" sz="1800" b="1" kern="100" dirty="0">
              <a:effectLst/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BBFD3BE9-83F5-5168-6943-02FCC622D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>
              <a:lnSpc>
                <a:spcPct val="115000"/>
              </a:lnSpc>
            </a:pP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何謂工廠</a:t>
            </a: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IoT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的應用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3A60403C-6E7A-119A-97F1-18033831D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57E9ABBA-C1E7-78AC-CCBB-86142E4D9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CC488FC5-9296-BFA6-214E-D631C671B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5221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3B8FDF-6DD2-339C-0100-0D8F277B6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CF51B105-F5F6-19F8-A299-2FD6E8F4A3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58ECF5B3-E900-3DA0-EE16-96E2FB836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14</a:t>
            </a:fld>
            <a:endParaRPr 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5D224E1D-E53A-0845-BA5A-3F1BEA2B9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IoT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的可視化資訊應用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B8DCAA68-CF7C-C819-ED2F-0FF88862F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925" y="2436165"/>
            <a:ext cx="4968274" cy="308646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30A32D6F-9E25-502C-8291-6ABFEDDD7BB2}"/>
              </a:ext>
            </a:extLst>
          </p:cNvPr>
          <p:cNvSpPr txBox="1"/>
          <p:nvPr/>
        </p:nvSpPr>
        <p:spPr>
          <a:xfrm>
            <a:off x="167778" y="1335375"/>
            <a:ext cx="1162714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en-US" b="1" i="0" dirty="0">
                <a:effectLst/>
                <a:latin typeface="Noto Sans TC"/>
              </a:rPr>
              <a:t>可視化：在對的時間，讓對的人，以對的方式，看到對的數據</a:t>
            </a:r>
          </a:p>
          <a:p>
            <a:pPr algn="l">
              <a:buNone/>
            </a:pPr>
            <a:r>
              <a:rPr lang="zh-TW" altLang="en-US" b="1" i="0" dirty="0">
                <a:effectLst/>
                <a:latin typeface="Noto Sans TC"/>
              </a:rPr>
              <a:t> </a:t>
            </a:r>
            <a:r>
              <a:rPr lang="zh-TW" altLang="en-US" sz="1600" b="1" i="0" dirty="0">
                <a:effectLst/>
                <a:latin typeface="Noto Sans TC"/>
              </a:rPr>
              <a:t>「數據」能否創造價值不在於「數據」本身，而在於「給誰看」。也就是說，必須在對的時間，給對的人，看到對的數據。好比一份詳細的財務報表，給巴菲特看，必定會有些投資價值；但若給一個技術精深的電機工程師看，只怕會是「對牛彈琴」，這就是</a:t>
            </a:r>
            <a:r>
              <a:rPr lang="en-US" altLang="zh-TW" sz="1600" b="1" i="0" dirty="0">
                <a:effectLst/>
                <a:latin typeface="Noto Sans TC"/>
              </a:rPr>
              <a:t>【</a:t>
            </a:r>
            <a:r>
              <a:rPr lang="zh-TW" altLang="en-US" sz="1600" b="1" i="0" dirty="0">
                <a:effectLst/>
                <a:latin typeface="Noto Sans TC"/>
              </a:rPr>
              <a:t>可視化</a:t>
            </a:r>
            <a:r>
              <a:rPr lang="en-US" altLang="zh-TW" sz="1600" b="1" i="0" dirty="0">
                <a:effectLst/>
                <a:latin typeface="Noto Sans TC"/>
              </a:rPr>
              <a:t>】</a:t>
            </a:r>
            <a:r>
              <a:rPr lang="zh-TW" altLang="en-US" sz="1600" b="1" i="0" dirty="0">
                <a:effectLst/>
                <a:latin typeface="Noto Sans TC"/>
              </a:rPr>
              <a:t>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772EAC24-1F95-EE66-3D79-71AC7C0F6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744" y="2411593"/>
            <a:ext cx="5362488" cy="3111032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CF9019D-858F-0851-F1DE-0A19D7491334}"/>
              </a:ext>
            </a:extLst>
          </p:cNvPr>
          <p:cNvSpPr txBox="1"/>
          <p:nvPr/>
        </p:nvSpPr>
        <p:spPr>
          <a:xfrm>
            <a:off x="243281" y="5572467"/>
            <a:ext cx="117110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b="1" i="0" dirty="0">
                <a:effectLst/>
                <a:latin typeface="Noto Sans TC"/>
              </a:rPr>
              <a:t>【</a:t>
            </a:r>
            <a:r>
              <a:rPr lang="zh-TW" altLang="en-US" sz="1600" b="1" i="0" dirty="0">
                <a:effectLst/>
                <a:latin typeface="Noto Sans TC"/>
              </a:rPr>
              <a:t>可視化</a:t>
            </a:r>
            <a:r>
              <a:rPr lang="en-US" altLang="zh-TW" sz="1600" b="1" i="0" dirty="0">
                <a:effectLst/>
                <a:latin typeface="Noto Sans TC"/>
              </a:rPr>
              <a:t>】</a:t>
            </a:r>
            <a:r>
              <a:rPr lang="zh-TW" altLang="en-US" sz="1600" b="1" i="0" dirty="0">
                <a:effectLst/>
                <a:latin typeface="Noto Sans TC"/>
              </a:rPr>
              <a:t>並非一定要呈現花俏圖表才是，重點在於是否「有效」。因為不同數據對於不同對象、不同目的，就會有其不同的呈現方式。例如，同樣是</a:t>
            </a:r>
            <a:r>
              <a:rPr lang="en-US" altLang="zh-TW" sz="1600" b="1" i="0" dirty="0">
                <a:effectLst/>
                <a:latin typeface="Noto Sans TC"/>
              </a:rPr>
              <a:t>IoT</a:t>
            </a:r>
            <a:r>
              <a:rPr lang="zh-TW" altLang="en-US" sz="1600" b="1" i="0" dirty="0">
                <a:effectLst/>
                <a:latin typeface="Noto Sans TC"/>
              </a:rPr>
              <a:t>物聯網</a:t>
            </a:r>
            <a:r>
              <a:rPr lang="en-US" altLang="zh-TW" sz="1600" b="1" i="0" dirty="0">
                <a:effectLst/>
                <a:latin typeface="Noto Sans TC"/>
              </a:rPr>
              <a:t>/</a:t>
            </a:r>
            <a:r>
              <a:rPr lang="zh-TW" altLang="en-US" sz="1600" b="1" i="0" dirty="0">
                <a:effectLst/>
                <a:latin typeface="Noto Sans TC"/>
              </a:rPr>
              <a:t>機聯網的數據，生管單位想整理成</a:t>
            </a:r>
            <a:r>
              <a:rPr lang="en-US" altLang="zh-TW" sz="1600" b="1" i="0" dirty="0">
                <a:effectLst/>
                <a:latin typeface="Noto Sans TC"/>
              </a:rPr>
              <a:t>A/P/Q</a:t>
            </a:r>
            <a:r>
              <a:rPr lang="zh-TW" altLang="en-US" sz="1600" b="1" i="0" dirty="0">
                <a:effectLst/>
                <a:latin typeface="Noto Sans TC"/>
              </a:rPr>
              <a:t>分開呈現的</a:t>
            </a:r>
            <a:r>
              <a:rPr lang="en-US" altLang="zh-TW" sz="1600" b="1" i="0" dirty="0">
                <a:effectLst/>
                <a:latin typeface="Noto Sans TC"/>
              </a:rPr>
              <a:t>OEE</a:t>
            </a:r>
            <a:r>
              <a:rPr lang="zh-TW" altLang="en-US" sz="1600" b="1" i="0" dirty="0">
                <a:effectLst/>
                <a:latin typeface="Noto Sans TC"/>
              </a:rPr>
              <a:t>圖表；而設備部門</a:t>
            </a:r>
            <a:r>
              <a:rPr lang="en-US" altLang="zh-TW" sz="1600" b="1" i="0" dirty="0">
                <a:effectLst/>
                <a:latin typeface="Noto Sans TC"/>
              </a:rPr>
              <a:t>(</a:t>
            </a:r>
            <a:r>
              <a:rPr lang="zh-TW" altLang="en-US" sz="1600" b="1" i="0" dirty="0">
                <a:effectLst/>
                <a:latin typeface="Noto Sans TC"/>
              </a:rPr>
              <a:t>工務</a:t>
            </a:r>
            <a:r>
              <a:rPr lang="en-US" altLang="zh-TW" sz="1600" b="1" i="0" dirty="0">
                <a:effectLst/>
                <a:latin typeface="Noto Sans TC"/>
              </a:rPr>
              <a:t>)</a:t>
            </a:r>
            <a:r>
              <a:rPr lang="zh-TW" altLang="en-US" sz="1600" b="1" i="0" dirty="0">
                <a:effectLst/>
                <a:latin typeface="Noto Sans TC"/>
              </a:rPr>
              <a:t>卻想看</a:t>
            </a:r>
            <a:r>
              <a:rPr lang="en-US" altLang="zh-TW" sz="1600" b="1" i="0" dirty="0">
                <a:effectLst/>
                <a:latin typeface="Noto Sans TC"/>
              </a:rPr>
              <a:t>MTBF/MTTR</a:t>
            </a:r>
            <a:r>
              <a:rPr lang="zh-TW" altLang="en-US" sz="1600" b="1" i="0" dirty="0">
                <a:effectLst/>
                <a:latin typeface="Noto Sans TC"/>
              </a:rPr>
              <a:t>、甚至於狀態堆疊圖。因此，「以終為始」選擇有效的呈現方式給對的人監控，才是</a:t>
            </a:r>
            <a:r>
              <a:rPr lang="en-US" altLang="zh-TW" sz="1600" b="1" i="0" dirty="0">
                <a:effectLst/>
                <a:latin typeface="Noto Sans TC"/>
              </a:rPr>
              <a:t>【</a:t>
            </a:r>
            <a:r>
              <a:rPr lang="zh-TW" altLang="en-US" sz="1600" b="1" i="0" dirty="0">
                <a:effectLst/>
                <a:latin typeface="Noto Sans TC"/>
              </a:rPr>
              <a:t>可視化</a:t>
            </a:r>
            <a:r>
              <a:rPr lang="en-US" altLang="zh-TW" sz="1600" b="1" i="0" dirty="0">
                <a:effectLst/>
                <a:latin typeface="Noto Sans TC"/>
              </a:rPr>
              <a:t>】</a:t>
            </a:r>
            <a:r>
              <a:rPr lang="zh-TW" altLang="en-US" sz="1600" b="1" i="0" dirty="0">
                <a:effectLst/>
                <a:latin typeface="Noto Sans TC"/>
              </a:rPr>
              <a:t>成功與否的關鍵。</a:t>
            </a:r>
            <a:endParaRPr lang="zh-TW" altLang="en-US" sz="1600" b="1" dirty="0"/>
          </a:p>
        </p:txBody>
      </p:sp>
      <p:sp>
        <p:nvSpPr>
          <p:cNvPr id="12" name="頁尾版面配置區 2">
            <a:extLst>
              <a:ext uri="{FF2B5EF4-FFF2-40B4-BE49-F238E27FC236}">
                <a16:creationId xmlns:a16="http://schemas.microsoft.com/office/drawing/2014/main" xmlns="" id="{11D30863-B1AF-6F84-0628-D65F1CBE0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5EB3DFFA-D190-E565-D32A-7E761D84A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60B5A513-12B4-7B70-3350-9544EF4199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3901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2EDAE2-2C1C-8017-333E-C772101BE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BE10ECD4-764D-F63D-85E2-3C81A68FB0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C4ABDDBA-293B-3A98-642C-1F001B69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15</a:t>
            </a:fld>
            <a:endParaRPr 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9F78EA0-BDBD-43CD-BE9B-5CF96EF3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IoT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的</a:t>
            </a:r>
            <a:r>
              <a:rPr lang="en-US" altLang="zh-TW" sz="3600" b="1" kern="100" dirty="0">
                <a:solidFill>
                  <a:schemeClr val="tx1"/>
                </a:solidFill>
                <a:effectLst/>
              </a:rPr>
              <a:t>AI</a:t>
            </a: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應用實例</a:t>
            </a:r>
            <a:endParaRPr lang="zh-TW" altLang="zh-TW" sz="36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14BDF1F0-D43D-03DC-EF50-D90C5686F172}"/>
              </a:ext>
            </a:extLst>
          </p:cNvPr>
          <p:cNvSpPr txBox="1"/>
          <p:nvPr/>
        </p:nvSpPr>
        <p:spPr>
          <a:xfrm>
            <a:off x="335547" y="1416820"/>
            <a:ext cx="113341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en-US" b="1" i="0" dirty="0">
                <a:effectLst/>
                <a:latin typeface="-apple-system"/>
              </a:rPr>
              <a:t>物聯網（</a:t>
            </a:r>
            <a:r>
              <a:rPr lang="en-US" altLang="zh-TW" b="1" i="0" dirty="0">
                <a:effectLst/>
                <a:latin typeface="-apple-system"/>
              </a:rPr>
              <a:t>IoT</a:t>
            </a:r>
            <a:r>
              <a:rPr lang="zh-TW" altLang="en-US" b="1" i="0" dirty="0">
                <a:effectLst/>
                <a:latin typeface="-apple-system"/>
              </a:rPr>
              <a:t>）和人工智慧（</a:t>
            </a:r>
            <a:r>
              <a:rPr lang="en-US" altLang="zh-TW" b="1" i="0" dirty="0">
                <a:effectLst/>
                <a:latin typeface="-apple-system"/>
              </a:rPr>
              <a:t>AI</a:t>
            </a:r>
            <a:r>
              <a:rPr lang="zh-TW" altLang="en-US" b="1" i="0" dirty="0">
                <a:effectLst/>
                <a:latin typeface="-apple-system"/>
              </a:rPr>
              <a:t>）的融合，即</a:t>
            </a:r>
            <a:r>
              <a:rPr lang="en-US" altLang="zh-TW" b="1" i="0" dirty="0">
                <a:effectLst/>
                <a:latin typeface="-apple-system"/>
              </a:rPr>
              <a:t>AIOT</a:t>
            </a:r>
            <a:r>
              <a:rPr lang="zh-TW" altLang="en-US" b="1" i="0" dirty="0">
                <a:effectLst/>
                <a:latin typeface="-apple-system"/>
              </a:rPr>
              <a:t>，正逐漸改變傳統生產模式。隨著技術的進步，許多企業開始探索</a:t>
            </a:r>
            <a:r>
              <a:rPr lang="en-US" altLang="zh-TW" b="1" i="0" dirty="0">
                <a:effectLst/>
                <a:latin typeface="-apple-system"/>
              </a:rPr>
              <a:t>AIOT</a:t>
            </a:r>
            <a:r>
              <a:rPr lang="zh-TW" altLang="en-US" b="1" i="0" dirty="0">
                <a:effectLst/>
                <a:latin typeface="-apple-system"/>
              </a:rPr>
              <a:t>在生產過程中的創新應用，以提升效率、減少能耗並實現可持續發展</a:t>
            </a:r>
            <a:endParaRPr lang="en-US" altLang="zh-TW" b="1" i="0" dirty="0">
              <a:effectLst/>
              <a:latin typeface="Noto Sans TC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3DE36C2F-7DA2-69FD-76B4-C80E96D15527}"/>
              </a:ext>
            </a:extLst>
          </p:cNvPr>
          <p:cNvSpPr txBox="1"/>
          <p:nvPr/>
        </p:nvSpPr>
        <p:spPr>
          <a:xfrm>
            <a:off x="318769" y="2146987"/>
            <a:ext cx="114929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en-US" b="1" dirty="0">
                <a:latin typeface="Noto Sans TC"/>
              </a:rPr>
              <a:t>某電子材料大廠</a:t>
            </a:r>
            <a:r>
              <a:rPr lang="zh-TW" altLang="en-US" b="1" i="0" dirty="0">
                <a:effectLst/>
                <a:latin typeface="Noto Sans TC"/>
              </a:rPr>
              <a:t>自</a:t>
            </a:r>
            <a:r>
              <a:rPr lang="en-US" altLang="zh-TW" b="1" i="0" dirty="0">
                <a:effectLst/>
                <a:latin typeface="Noto Sans TC"/>
              </a:rPr>
              <a:t>2017</a:t>
            </a:r>
            <a:r>
              <a:rPr lang="zh-TW" altLang="en-US" b="1" i="0" dirty="0">
                <a:effectLst/>
                <a:latin typeface="Noto Sans TC"/>
              </a:rPr>
              <a:t>年就開始為轉型為智慧工廠而努力，工廠導入</a:t>
            </a:r>
            <a:r>
              <a:rPr lang="en-US" altLang="zh-TW" b="1" i="0" dirty="0">
                <a:effectLst/>
                <a:latin typeface="Noto Sans TC"/>
              </a:rPr>
              <a:t>IoT</a:t>
            </a:r>
            <a:r>
              <a:rPr lang="zh-TW" altLang="en-US" b="1" i="0" dirty="0">
                <a:effectLst/>
                <a:latin typeface="Noto Sans TC"/>
              </a:rPr>
              <a:t>技術，實現高效的數據收集和處理；也透過導入了</a:t>
            </a:r>
            <a:r>
              <a:rPr lang="en-US" altLang="zh-TW" b="1" i="0" dirty="0">
                <a:effectLst/>
                <a:latin typeface="Noto Sans TC"/>
              </a:rPr>
              <a:t>AI</a:t>
            </a:r>
            <a:r>
              <a:rPr lang="zh-TW" altLang="en-US" b="1" i="0" dirty="0">
                <a:effectLst/>
                <a:latin typeface="Noto Sans TC"/>
              </a:rPr>
              <a:t>技術進行瑕疵檢測。結合攝影機的影像辨識，有效提高了生產效率和產品良率。並且隨著</a:t>
            </a:r>
            <a:r>
              <a:rPr lang="en-US" altLang="zh-TW" b="1" i="0" dirty="0">
                <a:effectLst/>
                <a:latin typeface="Noto Sans TC"/>
              </a:rPr>
              <a:t>IoT</a:t>
            </a:r>
            <a:r>
              <a:rPr lang="zh-TW" altLang="en-US" b="1" i="0" dirty="0">
                <a:effectLst/>
                <a:latin typeface="Noto Sans TC"/>
              </a:rPr>
              <a:t>系統的穩定運行，近期也開始展開內部</a:t>
            </a:r>
            <a:r>
              <a:rPr lang="en-US" altLang="zh-TW" b="1" i="0" dirty="0">
                <a:effectLst/>
                <a:latin typeface="Noto Sans TC"/>
              </a:rPr>
              <a:t>IT</a:t>
            </a:r>
            <a:r>
              <a:rPr lang="zh-TW" altLang="en-US" b="1" i="0" dirty="0">
                <a:effectLst/>
                <a:latin typeface="Noto Sans TC"/>
              </a:rPr>
              <a:t>轉型，朝向雲原生架構發展，此外，禾伸堂計畫在未來將</a:t>
            </a:r>
            <a:r>
              <a:rPr lang="en-US" altLang="zh-TW" b="1" i="0" dirty="0">
                <a:effectLst/>
                <a:latin typeface="Noto Sans TC"/>
              </a:rPr>
              <a:t>AI</a:t>
            </a:r>
            <a:r>
              <a:rPr lang="zh-TW" altLang="en-US" b="1" i="0" dirty="0">
                <a:effectLst/>
                <a:latin typeface="Noto Sans TC"/>
              </a:rPr>
              <a:t>機制融入</a:t>
            </a:r>
            <a:r>
              <a:rPr lang="en-US" altLang="zh-TW" b="1" i="0" dirty="0">
                <a:effectLst/>
                <a:latin typeface="Noto Sans TC"/>
              </a:rPr>
              <a:t>MES</a:t>
            </a:r>
            <a:r>
              <a:rPr lang="zh-TW" altLang="en-US" b="1" i="0" dirty="0">
                <a:effectLst/>
                <a:latin typeface="Noto Sans TC"/>
              </a:rPr>
              <a:t>系統，使其具備自主判斷能力，能夠由</a:t>
            </a:r>
            <a:r>
              <a:rPr lang="en-US" altLang="zh-TW" b="1" i="0" dirty="0">
                <a:effectLst/>
                <a:latin typeface="Noto Sans TC"/>
              </a:rPr>
              <a:t>AI</a:t>
            </a:r>
            <a:r>
              <a:rPr lang="zh-TW" altLang="en-US" b="1" i="0" dirty="0">
                <a:effectLst/>
                <a:latin typeface="Noto Sans TC"/>
              </a:rPr>
              <a:t>協助處理條件判斷式的問題。</a:t>
            </a:r>
            <a:endParaRPr lang="zh-TW" altLang="en-US" b="1" i="0" dirty="0">
              <a:effectLst/>
              <a:latin typeface="Inter Tight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9307710C-CC68-A55A-5910-45E50BED614A}"/>
              </a:ext>
            </a:extLst>
          </p:cNvPr>
          <p:cNvSpPr txBox="1"/>
          <p:nvPr/>
        </p:nvSpPr>
        <p:spPr>
          <a:xfrm>
            <a:off x="304800" y="3307517"/>
            <a:ext cx="1168306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en-US" b="1" i="0" dirty="0">
                <a:effectLst/>
                <a:latin typeface="-apple-system"/>
              </a:rPr>
              <a:t>某大型汽車製造廠運用</a:t>
            </a:r>
            <a:r>
              <a:rPr lang="en-US" altLang="zh-TW" b="1" i="0" dirty="0">
                <a:effectLst/>
                <a:latin typeface="-apple-system"/>
              </a:rPr>
              <a:t>AIOT</a:t>
            </a:r>
            <a:r>
              <a:rPr lang="zh-TW" altLang="en-US" b="1" i="0" dirty="0">
                <a:effectLst/>
                <a:latin typeface="-apple-system"/>
              </a:rPr>
              <a:t>技術進行生產線的智能化升級。透過在生產設備上安裝感測器，企業能即時收集各項生產數據。這些數據經過雲端平台的</a:t>
            </a:r>
            <a:r>
              <a:rPr lang="en-US" altLang="zh-TW" b="1" i="0" dirty="0">
                <a:effectLst/>
                <a:latin typeface="-apple-system"/>
              </a:rPr>
              <a:t>AI</a:t>
            </a:r>
            <a:r>
              <a:rPr lang="zh-TW" altLang="en-US" b="1" i="0" dirty="0">
                <a:effectLst/>
                <a:latin typeface="-apple-system"/>
              </a:rPr>
              <a:t>分析后，能夠提供即時監控及預測維護的功能，從而減少機器故障的風險，延長設備的使用壽命。此外，智能化的生產管理系統還能優化生產排程，提高整體生產效率。</a:t>
            </a:r>
            <a:endParaRPr lang="en-US" altLang="zh-TW" b="1" i="0" dirty="0">
              <a:effectLst/>
              <a:latin typeface="-apple-system"/>
            </a:endParaRPr>
          </a:p>
          <a:p>
            <a:pPr algn="l">
              <a:buNone/>
            </a:pPr>
            <a:endParaRPr lang="zh-TW" altLang="en-US" b="1" i="0" dirty="0">
              <a:effectLst/>
              <a:latin typeface="-apple-system"/>
            </a:endParaRPr>
          </a:p>
          <a:p>
            <a:pPr algn="l">
              <a:buNone/>
            </a:pPr>
            <a:r>
              <a:rPr lang="zh-TW" altLang="en-US" b="1" i="0" dirty="0">
                <a:effectLst/>
                <a:latin typeface="-apple-system"/>
              </a:rPr>
              <a:t>另一個例子是電子產品製造業，某公司在生產過程中引入了</a:t>
            </a:r>
            <a:r>
              <a:rPr lang="en-US" altLang="zh-TW" b="1" i="0" dirty="0">
                <a:effectLst/>
                <a:latin typeface="-apple-system"/>
              </a:rPr>
              <a:t>AIOT</a:t>
            </a:r>
            <a:r>
              <a:rPr lang="zh-TW" altLang="en-US" b="1" i="0" dirty="0">
                <a:effectLst/>
                <a:latin typeface="-apple-system"/>
              </a:rPr>
              <a:t>技術，以實現對產品質量的全面控管。這家公司在生產線上安裝了高精度的視覺檢測系統，配合</a:t>
            </a:r>
            <a:r>
              <a:rPr lang="en-US" altLang="zh-TW" b="1" i="0" dirty="0">
                <a:effectLst/>
                <a:latin typeface="-apple-system"/>
              </a:rPr>
              <a:t>AI</a:t>
            </a:r>
            <a:r>
              <a:rPr lang="zh-TW" altLang="en-US" b="1" i="0" dirty="0">
                <a:effectLst/>
                <a:latin typeface="-apple-system"/>
              </a:rPr>
              <a:t>算法進行實時質量檢查。透過這種方式，企業可快速識別不合格產品，並及時調整生產流程，減少浪費和人力成本，最終提升了產品的合格率和客戶滿意度。</a:t>
            </a:r>
          </a:p>
          <a:p>
            <a:pPr algn="l"/>
            <a:endParaRPr lang="en-US" altLang="zh-TW" b="1" i="0" dirty="0">
              <a:effectLst/>
              <a:latin typeface="-apple-system"/>
            </a:endParaRPr>
          </a:p>
          <a:p>
            <a:pPr algn="l"/>
            <a:r>
              <a:rPr lang="zh-TW" altLang="en-US" b="1" i="0" dirty="0">
                <a:effectLst/>
                <a:latin typeface="-apple-system"/>
              </a:rPr>
              <a:t>在化工製造領域，</a:t>
            </a:r>
            <a:r>
              <a:rPr lang="en-US" altLang="zh-TW" b="1" i="0" dirty="0">
                <a:effectLst/>
                <a:latin typeface="-apple-system"/>
              </a:rPr>
              <a:t>AIOT</a:t>
            </a:r>
            <a:r>
              <a:rPr lang="zh-TW" altLang="en-US" b="1" i="0" dirty="0">
                <a:effectLst/>
                <a:latin typeface="-apple-system"/>
              </a:rPr>
              <a:t>的應用同樣顯著。一家化工廠利用</a:t>
            </a:r>
            <a:r>
              <a:rPr lang="en-US" altLang="zh-TW" b="1" i="0" dirty="0">
                <a:effectLst/>
                <a:latin typeface="-apple-system"/>
              </a:rPr>
              <a:t>AIOT</a:t>
            </a:r>
            <a:r>
              <a:rPr lang="zh-TW" altLang="en-US" b="1" i="0" dirty="0">
                <a:effectLst/>
                <a:latin typeface="-apple-system"/>
              </a:rPr>
              <a:t>技術實施智能</a:t>
            </a:r>
            <a:r>
              <a:rPr lang="zh-TW" altLang="en-US" b="1" i="0" dirty="0"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能源管理</a:t>
            </a:r>
            <a:r>
              <a:rPr lang="zh-TW" altLang="en-US" b="1" i="0" dirty="0">
                <a:effectLst/>
                <a:latin typeface="-apple-system"/>
              </a:rPr>
              <a:t>系統。透過對能耗數據的</a:t>
            </a:r>
            <a:r>
              <a:rPr lang="zh-TW" altLang="en-US" b="1" i="0" dirty="0"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實時監控</a:t>
            </a:r>
            <a:r>
              <a:rPr lang="zh-TW" altLang="en-US" b="1" i="0" dirty="0">
                <a:effectLst/>
                <a:latin typeface="-apple-system"/>
              </a:rPr>
              <a:t>和分析，該工廠能夠精確掌握各個生產環節的耗能情況，並根據數據分析進行優化改造，降低不必要的能源浪費。</a:t>
            </a:r>
          </a:p>
        </p:txBody>
      </p:sp>
      <p:sp>
        <p:nvSpPr>
          <p:cNvPr id="13" name="頁尾版面配置區 2">
            <a:extLst>
              <a:ext uri="{FF2B5EF4-FFF2-40B4-BE49-F238E27FC236}">
                <a16:creationId xmlns:a16="http://schemas.microsoft.com/office/drawing/2014/main" xmlns="" id="{2FC090A2-2EE1-4A20-D965-42825294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A77A70D9-10E1-FBCC-ECB3-DF4EAAE5C0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xmlns="" id="{560C8D3C-0C25-7AE6-1A11-0342857FEB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4007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51DE40D-77ED-34EE-0545-4EBAFB2BC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E3B77D0-CDC7-E183-04AD-D58D4CF64D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D9BDAF4-07B2-C1D2-C178-2BF6F9FDE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02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zh-TW"/>
            </a:defPPr>
          </a:lstStyle>
          <a:p>
            <a:pPr rtl="0"/>
            <a:r>
              <a:rPr lang="en-US" altLang="zh-TW" sz="4000" kern="100" dirty="0">
                <a:effectLst/>
              </a:rPr>
              <a:t>14:45~16:00</a:t>
            </a:r>
            <a:endParaRPr lang="zh-TW" sz="4000" dirty="0">
              <a:solidFill>
                <a:srgbClr val="FFFFFF"/>
              </a:solidFill>
            </a:endParaRPr>
          </a:p>
        </p:txBody>
      </p:sp>
      <p:cxnSp>
        <p:nvCxnSpPr>
          <p:cNvPr id="28" name="直線接點​​(S) 27">
            <a:extLst>
              <a:ext uri="{FF2B5EF4-FFF2-40B4-BE49-F238E27FC236}">
                <a16:creationId xmlns:a16="http://schemas.microsoft.com/office/drawing/2014/main" xmlns="" id="{852D929B-AEAB-6507-A8CC-DAEF02664C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B8454917-62A2-0821-BA71-2847D2A4FC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657" y="2604280"/>
            <a:ext cx="4267679" cy="3342747"/>
          </a:xfrm>
        </p:spPr>
        <p:txBody>
          <a:bodyPr vert="horz" lIns="0" tIns="45720" rIns="0" bIns="45720" rtlCol="0">
            <a:normAutofit/>
          </a:bodyPr>
          <a:lstStyle>
            <a:defPPr>
              <a:defRPr lang="zh-TW"/>
            </a:defPPr>
          </a:lstStyle>
          <a:p>
            <a:pPr marL="216000" indent="0" rtl="0"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我們將介紹</a:t>
            </a:r>
            <a:r>
              <a:rPr lang="zh-TW" altLang="en-US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以下內容</a:t>
            </a:r>
            <a:r>
              <a:rPr lang="zh-TW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：</a:t>
            </a:r>
          </a:p>
          <a:p>
            <a:pPr marL="342900" lvl="0" indent="-342900" rtl="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2000" kern="100" dirty="0">
                <a:effectLst/>
              </a:rPr>
              <a:t>實現智慧工廠的方法與應注意重點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TW" altLang="zh-TW" sz="2000" kern="100" dirty="0">
                <a:effectLst/>
              </a:rPr>
              <a:t>測驗及綜合講解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zh-TW" altLang="zh-TW" sz="2000" kern="100" dirty="0">
                <a:effectLst/>
              </a:rPr>
              <a:t>交流</a:t>
            </a:r>
            <a:r>
              <a:rPr lang="en-US" altLang="zh-TW" sz="2000" kern="100" dirty="0">
                <a:effectLst/>
              </a:rPr>
              <a:t>Q&amp;A</a:t>
            </a:r>
            <a:endParaRPr lang="zh-TW" altLang="zh-TW" sz="19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6" name="圖片版面配置區 7" descr="拿著鉛筆的女人">
            <a:extLst>
              <a:ext uri="{FF2B5EF4-FFF2-40B4-BE49-F238E27FC236}">
                <a16:creationId xmlns:a16="http://schemas.microsoft.com/office/drawing/2014/main" xmlns="" id="{4D41815E-86EC-B139-FA3C-4AC080038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497007" y="8388"/>
            <a:ext cx="6694868" cy="6869789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5ABF4C3E-91AE-5AA1-9ED7-23229B17D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16</a:t>
            </a:fld>
            <a:endParaRPr lang="zh-TW" dirty="0"/>
          </a:p>
        </p:txBody>
      </p:sp>
      <p:sp>
        <p:nvSpPr>
          <p:cNvPr id="8" name="頁尾版面配置區 2">
            <a:extLst>
              <a:ext uri="{FF2B5EF4-FFF2-40B4-BE49-F238E27FC236}">
                <a16:creationId xmlns:a16="http://schemas.microsoft.com/office/drawing/2014/main" xmlns="" id="{349D8578-A81D-BE27-94D7-806C47F7C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tx1"/>
              </a:solidFill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C2607DFA-7203-E97A-2E49-B4142122F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3EDBF2A2-D18E-04E6-F870-9BDB41A42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0548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95880A-5ACC-AA82-021D-E0D070FBB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265A9542-1D4C-946E-1A10-D755065B16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FBB71A5A-BD2A-40DF-371B-EC455EDEF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17</a:t>
            </a:fld>
            <a:endParaRPr lang="zh-TW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79720E9C-474D-C2A1-8F12-38F9C2B5E51D}"/>
              </a:ext>
            </a:extLst>
          </p:cNvPr>
          <p:cNvSpPr txBox="1"/>
          <p:nvPr/>
        </p:nvSpPr>
        <p:spPr>
          <a:xfrm>
            <a:off x="328772" y="1463756"/>
            <a:ext cx="1151648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zh-TW" sz="2400" b="1" kern="100" dirty="0">
                <a:effectLst/>
              </a:rPr>
              <a:t>實現智慧工廠的方法</a:t>
            </a:r>
            <a:endParaRPr lang="en-US" altLang="zh-TW" sz="2400" b="1" kern="100" dirty="0">
              <a:effectLst/>
            </a:endParaRPr>
          </a:p>
          <a:p>
            <a:pPr algn="l">
              <a:buNone/>
            </a:pPr>
            <a:endParaRPr lang="en-US" altLang="zh-TW" sz="24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方法一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: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設定目標 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-&gt;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設定優先順序 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-&gt;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資源投入</a:t>
            </a: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方法二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: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引發變化</a:t>
            </a:r>
            <a:endParaRPr lang="en-US" altLang="zh-TW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在推動智慧工廠時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常會需要跨部門溝通與協作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!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為了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讓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員工能創造出成果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, 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需要賦予他們權限並打造一個</a:t>
            </a: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能讓員工行使權限的環境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!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一般來說會需要如下的要素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:</a:t>
            </a:r>
          </a:p>
          <a:p>
            <a:pPr algn="l">
              <a:buNone/>
            </a:pP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一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在人與組織方面</a:t>
            </a:r>
            <a:endParaRPr lang="en-US" altLang="zh-TW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二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在業務方面</a:t>
            </a: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三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在管理方面</a:t>
            </a:r>
            <a:endParaRPr lang="en-US" altLang="zh-TW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方法三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: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如何導入</a:t>
            </a: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一</a:t>
            </a:r>
            <a:r>
              <a:rPr lang="en-US" altLang="zh-TW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漸進式導入</a:t>
            </a:r>
            <a:endParaRPr lang="en-US" altLang="zh-TW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           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(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二</a:t>
            </a:r>
            <a:r>
              <a:rPr lang="en-US" altLang="zh-TW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)</a:t>
            </a:r>
            <a:r>
              <a:rPr lang="zh-TW" altLang="en-US" sz="1800" b="1" kern="1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Arial" panose="020B0604020202020204" pitchFamily="34" charset="0"/>
              </a:rPr>
              <a:t> 示範式導入  </a:t>
            </a:r>
            <a:endParaRPr lang="en-US" altLang="zh-TW" sz="1800" b="1" kern="1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endParaRPr lang="en-US" altLang="zh-TW" kern="100" dirty="0">
              <a:effectLst/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  <a:p>
            <a:pPr algn="l">
              <a:buNone/>
            </a:pPr>
            <a:endParaRPr lang="zh-TW" altLang="zh-TW" sz="1800" kern="100" dirty="0">
              <a:effectLst/>
              <a:latin typeface="Microsoft JhengHei Light" panose="020B0304030504040204" pitchFamily="34" charset="-120"/>
              <a:ea typeface="Microsoft JhengHei Light" panose="020B03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AE31B2A8-1586-A169-E339-D7CEC802A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>
              <a:lnSpc>
                <a:spcPct val="115000"/>
              </a:lnSpc>
            </a:pP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實現智慧工廠的方法與應注意重點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FD225C1C-75A2-FD57-9B9A-D44EE2EA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5BA2E223-8010-4205-9D4E-E398DA4EA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AE463DF7-A986-7572-78FC-CF7F27D4C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0752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93812-51B3-203B-59D7-E4BF17839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 descr="男人在膝上型電腦上顯示東西">
            <a:extLst>
              <a:ext uri="{FF2B5EF4-FFF2-40B4-BE49-F238E27FC236}">
                <a16:creationId xmlns:a16="http://schemas.microsoft.com/office/drawing/2014/main" xmlns="" id="{FD6C7D85-13C5-E9BE-8A48-899C36086E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xmlns="" id="{83E303F8-EEDE-2AAB-B38F-6044BFE69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3A98EE3D-8CD1-4C3F-BD1C-C98C9596463C}" type="slidenum">
              <a:rPr lang="en-US" altLang="zh-TW" smtClean="0"/>
              <a:pPr rtl="0"/>
              <a:t>18</a:t>
            </a:fld>
            <a:endParaRPr lang="zh-TW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xmlns="" id="{29FAD28A-2BEE-E35C-5376-D53D4581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zh-TW" altLang="zh-TW" sz="3600" b="1" kern="100" dirty="0">
                <a:solidFill>
                  <a:schemeClr val="tx1"/>
                </a:solidFill>
                <a:effectLst/>
              </a:rPr>
              <a:t>實現智慧工廠的方法與應注意重點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E3FDA37B-B4A5-5C92-9F0E-1CC253AA9A76}"/>
              </a:ext>
            </a:extLst>
          </p:cNvPr>
          <p:cNvSpPr txBox="1"/>
          <p:nvPr/>
        </p:nvSpPr>
        <p:spPr>
          <a:xfrm>
            <a:off x="167778" y="1335375"/>
            <a:ext cx="1162714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TW" altLang="zh-TW" sz="2000" b="1" kern="100" dirty="0">
                <a:effectLst/>
              </a:rPr>
              <a:t>實現智慧工廠</a:t>
            </a:r>
            <a:r>
              <a:rPr lang="zh-TW" altLang="en-US" sz="2000" b="1" kern="100" dirty="0">
                <a:effectLst/>
              </a:rPr>
              <a:t>應注意重點</a:t>
            </a:r>
            <a:r>
              <a:rPr lang="en-US" altLang="zh-TW" sz="2000" b="1" kern="100" dirty="0">
                <a:effectLst/>
              </a:rPr>
              <a:t>:</a:t>
            </a:r>
          </a:p>
          <a:p>
            <a:pPr algn="l">
              <a:buNone/>
            </a:pPr>
            <a:endParaRPr lang="en-US" altLang="zh-TW" sz="2000" b="1" kern="100" dirty="0">
              <a:effectLst/>
            </a:endParaRPr>
          </a:p>
          <a:p>
            <a:pPr algn="l">
              <a:buNone/>
            </a:pPr>
            <a:r>
              <a:rPr lang="en-US" altLang="zh-TW" sz="1600" b="1" kern="100" dirty="0"/>
              <a:t>1.</a:t>
            </a:r>
            <a:r>
              <a:rPr lang="zh-TW" altLang="en-US" sz="1600" b="1" i="0" dirty="0">
                <a:effectLst/>
                <a:latin typeface="Noto Sans TC"/>
              </a:rPr>
              <a:t>應先確認目前狀況，和智慧工廠的差距有多大</a:t>
            </a:r>
          </a:p>
          <a:p>
            <a:pPr algn="l">
              <a:buNone/>
            </a:pPr>
            <a:r>
              <a:rPr lang="zh-TW" altLang="en-US" sz="1600" b="1" i="0" dirty="0">
                <a:effectLst/>
                <a:latin typeface="Noto Sans TC"/>
              </a:rPr>
              <a:t>智慧工廠範圍無邊無際，企業進行智慧製造／工業</a:t>
            </a:r>
            <a:r>
              <a:rPr lang="en-US" altLang="zh-TW" sz="1600" b="1" i="0" dirty="0">
                <a:effectLst/>
                <a:latin typeface="Noto Sans TC"/>
              </a:rPr>
              <a:t>4.0</a:t>
            </a:r>
            <a:r>
              <a:rPr lang="zh-TW" altLang="en-US" sz="1600" b="1" i="0" dirty="0">
                <a:effectLst/>
                <a:latin typeface="Noto Sans TC"/>
              </a:rPr>
              <a:t>前，都應透過企業本身的數據資料，找到適合本身企業體質的智慧製造推動方式。選擇適合企業本身特性的方式來推動智慧製造。</a:t>
            </a:r>
            <a:endParaRPr lang="en-US" altLang="zh-TW" sz="1600" b="1" i="0" dirty="0">
              <a:effectLst/>
              <a:latin typeface="Noto Sans TC"/>
            </a:endParaRPr>
          </a:p>
          <a:p>
            <a:pPr algn="l">
              <a:buNone/>
            </a:pPr>
            <a:endParaRPr lang="en-US" altLang="zh-TW" sz="1600" b="1" i="0" dirty="0">
              <a:effectLst/>
              <a:latin typeface="Noto Sans TC"/>
            </a:endParaRPr>
          </a:p>
          <a:p>
            <a:pPr algn="l">
              <a:buNone/>
            </a:pPr>
            <a:r>
              <a:rPr lang="en-US" altLang="zh-TW" sz="1600" b="1" dirty="0"/>
              <a:t>2.</a:t>
            </a:r>
            <a:r>
              <a:rPr lang="zh-TW" altLang="en-US" sz="1600" b="1" i="0" dirty="0">
                <a:effectLst/>
              </a:rPr>
              <a:t>智慧工廠的規劃，首要應考量客戶需求</a:t>
            </a:r>
          </a:p>
          <a:p>
            <a:pPr algn="l">
              <a:buNone/>
            </a:pPr>
            <a:r>
              <a:rPr lang="zh-TW" altLang="en-US" sz="1600" b="1" i="0" dirty="0">
                <a:effectLst/>
              </a:rPr>
              <a:t>進入</a:t>
            </a:r>
            <a:r>
              <a:rPr lang="zh-TW" altLang="en-US" sz="1600" b="1" i="0" dirty="0">
                <a:effectLst/>
                <a:latin typeface="Noto Sans TC"/>
              </a:rPr>
              <a:t>工業</a:t>
            </a:r>
            <a:r>
              <a:rPr lang="en-US" altLang="zh-TW" sz="1600" b="1" i="0" dirty="0">
                <a:effectLst/>
                <a:latin typeface="Noto Sans TC"/>
              </a:rPr>
              <a:t>4.0</a:t>
            </a:r>
            <a:r>
              <a:rPr lang="zh-TW" altLang="en-US" sz="1600" b="1" i="0" dirty="0">
                <a:effectLst/>
                <a:latin typeface="Noto Sans TC"/>
              </a:rPr>
              <a:t>的智慧製造時代，各種數位和雲端系統軟體工具，整合新技術，依據客戶需求，將本質技術向上提升到新境界，才有可能建立過去沒有的能力，顛覆以往經驗中的傳統產業營運模式。</a:t>
            </a:r>
            <a:endParaRPr lang="en-US" altLang="zh-TW" sz="1600" b="1" i="0" dirty="0">
              <a:effectLst/>
              <a:latin typeface="Noto Sans TC"/>
            </a:endParaRPr>
          </a:p>
          <a:p>
            <a:pPr algn="l">
              <a:buNone/>
            </a:pPr>
            <a:endParaRPr lang="en-US" altLang="zh-TW" sz="1600" b="1" dirty="0">
              <a:latin typeface="Noto Sans TC"/>
            </a:endParaRPr>
          </a:p>
          <a:p>
            <a:pPr algn="l">
              <a:buNone/>
            </a:pPr>
            <a:r>
              <a:rPr lang="en-US" altLang="zh-TW" sz="1600" b="1" i="0" dirty="0">
                <a:effectLst/>
              </a:rPr>
              <a:t>3.</a:t>
            </a:r>
            <a:r>
              <a:rPr lang="zh-TW" altLang="en-US" sz="1600" b="1" i="0" dirty="0">
                <a:effectLst/>
              </a:rPr>
              <a:t>連結</a:t>
            </a:r>
            <a:r>
              <a:rPr lang="zh-TW" altLang="en-US" sz="1600" b="1" i="0" dirty="0">
                <a:effectLst/>
                <a:latin typeface="Noto Sans TC"/>
              </a:rPr>
              <a:t>企業經營成果，實現智慧製造和數位轉型效益</a:t>
            </a:r>
          </a:p>
          <a:p>
            <a:pPr algn="l">
              <a:buNone/>
            </a:pPr>
            <a:r>
              <a:rPr lang="zh-TW" altLang="en-US" sz="1600" b="1" i="0" dirty="0">
                <a:effectLst/>
                <a:latin typeface="Noto Sans TC"/>
              </a:rPr>
              <a:t>在智慧製造和數位轉型要進行藍圖規劃時，就需要把最終成果與企業經營指標連結。透過</a:t>
            </a:r>
            <a:r>
              <a:rPr lang="en-US" altLang="zh-TW" sz="1600" b="1" i="0" dirty="0">
                <a:effectLst/>
                <a:latin typeface="Noto Sans TC"/>
              </a:rPr>
              <a:t>『</a:t>
            </a:r>
            <a:r>
              <a:rPr lang="zh-TW" altLang="en-US" sz="1600" b="1" i="0" dirty="0">
                <a:effectLst/>
                <a:latin typeface="Noto Sans TC"/>
              </a:rPr>
              <a:t>運用經營分析工具</a:t>
            </a:r>
            <a:r>
              <a:rPr lang="en-US" altLang="zh-TW" sz="1600" b="1" i="0" dirty="0">
                <a:effectLst/>
                <a:latin typeface="Noto Sans TC"/>
              </a:rPr>
              <a:t>』</a:t>
            </a:r>
            <a:r>
              <a:rPr lang="zh-TW" altLang="en-US" sz="1600" b="1" i="0" dirty="0">
                <a:effectLst/>
                <a:latin typeface="Noto Sans TC"/>
              </a:rPr>
              <a:t>及</a:t>
            </a:r>
            <a:r>
              <a:rPr lang="en-US" altLang="zh-TW" sz="1600" b="1" i="0" dirty="0">
                <a:effectLst/>
                <a:latin typeface="Noto Sans TC"/>
              </a:rPr>
              <a:t>『</a:t>
            </a:r>
            <a:r>
              <a:rPr lang="zh-TW" altLang="en-US" sz="1600" b="1" i="0" dirty="0">
                <a:effectLst/>
                <a:latin typeface="Noto Sans TC"/>
              </a:rPr>
              <a:t>建立經營過程完整指標</a:t>
            </a:r>
            <a:r>
              <a:rPr lang="en-US" altLang="zh-TW" sz="1600" b="1" i="0" dirty="0">
                <a:effectLst/>
                <a:latin typeface="Noto Sans TC"/>
              </a:rPr>
              <a:t>』</a:t>
            </a:r>
            <a:r>
              <a:rPr lang="zh-TW" altLang="en-US" sz="1600" b="1" i="0" dirty="0">
                <a:effectLst/>
                <a:latin typeface="Noto Sans TC"/>
              </a:rPr>
              <a:t>，可以把推動轉型的最終成果，與企業經營指標連結。如此改革的成效，才能真正反應到實際的財務績效表現。</a:t>
            </a:r>
          </a:p>
          <a:p>
            <a:pPr algn="l">
              <a:buNone/>
            </a:pPr>
            <a:endParaRPr lang="en-US" altLang="zh-TW" sz="1600" b="1" i="0" dirty="0">
              <a:effectLst/>
              <a:latin typeface="Noto Sans TC"/>
            </a:endParaRPr>
          </a:p>
          <a:p>
            <a:pPr algn="l">
              <a:buNone/>
            </a:pPr>
            <a:r>
              <a:rPr lang="en-US" altLang="zh-TW" sz="1600" b="1" i="0" dirty="0">
                <a:effectLst/>
                <a:latin typeface="Noto Sans TC"/>
              </a:rPr>
              <a:t>4.</a:t>
            </a:r>
            <a:r>
              <a:rPr lang="zh-TW" altLang="en-US" sz="1600" b="1" i="0" dirty="0">
                <a:effectLst/>
                <a:latin typeface="Noto Sans TC"/>
              </a:rPr>
              <a:t>智慧製造的啟動</a:t>
            </a:r>
            <a:r>
              <a:rPr lang="en-US" altLang="zh-TW" sz="1600" b="1" i="0" dirty="0">
                <a:effectLst/>
                <a:latin typeface="Noto Sans TC"/>
              </a:rPr>
              <a:t>3</a:t>
            </a:r>
            <a:r>
              <a:rPr lang="zh-TW" altLang="en-US" sz="1600" b="1" i="0" dirty="0">
                <a:effectLst/>
                <a:latin typeface="Noto Sans TC"/>
              </a:rPr>
              <a:t>依據和推動</a:t>
            </a:r>
            <a:r>
              <a:rPr lang="en-US" altLang="zh-TW" sz="1600" b="1" i="0" dirty="0">
                <a:effectLst/>
                <a:latin typeface="Noto Sans TC"/>
              </a:rPr>
              <a:t>5</a:t>
            </a:r>
            <a:r>
              <a:rPr lang="zh-TW" altLang="en-US" sz="1600" b="1" i="0" dirty="0">
                <a:effectLst/>
                <a:latin typeface="Noto Sans TC"/>
              </a:rPr>
              <a:t>原則</a:t>
            </a:r>
          </a:p>
          <a:p>
            <a:pPr algn="l">
              <a:buNone/>
            </a:pPr>
            <a:r>
              <a:rPr lang="zh-TW" altLang="en-US" sz="1600" b="1" i="0" dirty="0">
                <a:effectLst/>
                <a:latin typeface="Noto Sans TC"/>
              </a:rPr>
              <a:t>可以根據</a:t>
            </a:r>
            <a:r>
              <a:rPr lang="en-US" altLang="zh-TW" sz="1600" b="1" i="0" dirty="0">
                <a:effectLst/>
                <a:latin typeface="Noto Sans TC"/>
              </a:rPr>
              <a:t>3</a:t>
            </a:r>
            <a:r>
              <a:rPr lang="zh-TW" altLang="en-US" sz="1600" b="1" i="0" dirty="0">
                <a:effectLst/>
                <a:latin typeface="Noto Sans TC"/>
              </a:rPr>
              <a:t>依據來判斷是否需要開始推動智慧製造轉型？ 確認狀況後，利用智慧製造推動</a:t>
            </a:r>
            <a:r>
              <a:rPr lang="en-US" altLang="zh-TW" sz="1600" b="1" i="0" dirty="0">
                <a:effectLst/>
                <a:latin typeface="Noto Sans TC"/>
              </a:rPr>
              <a:t>5</a:t>
            </a:r>
            <a:r>
              <a:rPr lang="zh-TW" altLang="en-US" sz="1600" b="1" i="0" dirty="0">
                <a:effectLst/>
                <a:latin typeface="Noto Sans TC"/>
              </a:rPr>
              <a:t>原則，借力使力，環環相扣，再創企業高峰。 </a:t>
            </a:r>
          </a:p>
          <a:p>
            <a:pPr algn="l">
              <a:buNone/>
            </a:pPr>
            <a:r>
              <a:rPr lang="zh-TW" altLang="en-US" sz="1600" b="1" i="0" dirty="0">
                <a:effectLst/>
                <a:latin typeface="Noto Sans TC"/>
              </a:rPr>
              <a:t>▌判斷是否需要數位轉型的</a:t>
            </a:r>
            <a:r>
              <a:rPr lang="en-US" altLang="zh-TW" sz="1600" b="1" i="0" dirty="0">
                <a:effectLst/>
                <a:latin typeface="Noto Sans TC"/>
              </a:rPr>
              <a:t>3</a:t>
            </a:r>
            <a:r>
              <a:rPr lang="zh-TW" altLang="en-US" sz="1600" b="1" i="0" dirty="0">
                <a:effectLst/>
                <a:latin typeface="Noto Sans TC"/>
              </a:rPr>
              <a:t>依據：產品的複雜性越來越高、客戶的交貨期越來越短、生產的勞動力越來越缺</a:t>
            </a:r>
            <a:endParaRPr lang="en-US" altLang="zh-TW" sz="1600" b="1" i="0" dirty="0">
              <a:effectLst/>
              <a:latin typeface="Noto Sans TC"/>
            </a:endParaRPr>
          </a:p>
          <a:p>
            <a:pPr algn="l">
              <a:buNone/>
            </a:pPr>
            <a:r>
              <a:rPr lang="zh-TW" altLang="en-US" sz="1600" b="1" i="0" dirty="0">
                <a:effectLst/>
                <a:latin typeface="Noto Sans TC"/>
              </a:rPr>
              <a:t>▌推動智慧製造的</a:t>
            </a:r>
            <a:r>
              <a:rPr lang="en-US" altLang="zh-TW" sz="1600" b="1" i="0" dirty="0">
                <a:effectLst/>
                <a:latin typeface="Noto Sans TC"/>
              </a:rPr>
              <a:t>5</a:t>
            </a:r>
            <a:r>
              <a:rPr lang="zh-TW" altLang="en-US" sz="1600" b="1" i="0" dirty="0">
                <a:effectLst/>
                <a:latin typeface="Noto Sans TC"/>
              </a:rPr>
              <a:t>原則：畫靶射箭、先內再外、由簡去繁、立基築高、求有追好</a:t>
            </a:r>
            <a:endParaRPr lang="zh-TW" altLang="en-US" b="1" i="0" dirty="0">
              <a:effectLst/>
              <a:latin typeface="Noto Sans TC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CC56971D-928A-82E1-128D-DD27E9BE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製造業智慧化應用與營運效率優化</a:t>
            </a:r>
            <a:r>
              <a:rPr lang="en-US" altLang="zh-TW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i="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日班</a:t>
            </a:r>
            <a:endParaRPr lang="zh-TW" sz="1200" dirty="0">
              <a:solidFill>
                <a:schemeClr val="bg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A380677B-9642-6845-DDE1-5CB4ACB0B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341" y="6497081"/>
            <a:ext cx="441062" cy="26463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213DC885-BC4B-D895-F85C-914CAC4B1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700" y="6526135"/>
            <a:ext cx="3867150" cy="2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8769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 descr="一群圍著木桌坐的人&#10;">
            <a:extLst>
              <a:ext uri="{FF2B5EF4-FFF2-40B4-BE49-F238E27FC236}">
                <a16:creationId xmlns:a16="http://schemas.microsoft.com/office/drawing/2014/main" xmlns="" id="{D48306FF-9A46-43AC-BC11-DE5D9F2D1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31664CF3-C0D1-4769-8E59-8694AF0795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F5325EDA-7343-463C-83EC-5D799E8B8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621169" y="0"/>
            <a:ext cx="2570831" cy="6858001"/>
            <a:chOff x="9621170" y="0"/>
            <a:chExt cx="2570831" cy="6858001"/>
          </a:xfrm>
        </p:grpSpPr>
        <p:sp>
          <p:nvSpPr>
            <p:cNvPr id="32" name="手繪多邊形：圖案 31">
              <a:extLst>
                <a:ext uri="{FF2B5EF4-FFF2-40B4-BE49-F238E27FC236}">
                  <a16:creationId xmlns:a16="http://schemas.microsoft.com/office/drawing/2014/main" xmlns="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30" name="手繪多邊形：圖案 29">
              <a:extLst>
                <a:ext uri="{FF2B5EF4-FFF2-40B4-BE49-F238E27FC236}">
                  <a16:creationId xmlns:a16="http://schemas.microsoft.com/office/drawing/2014/main" xmlns="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28" name="手繪多邊形：圖案 27">
              <a:extLst>
                <a:ext uri="{FF2B5EF4-FFF2-40B4-BE49-F238E27FC236}">
                  <a16:creationId xmlns:a16="http://schemas.microsoft.com/office/drawing/2014/main" xmlns="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26" name="手繪多邊形：圖案 25">
              <a:extLst>
                <a:ext uri="{FF2B5EF4-FFF2-40B4-BE49-F238E27FC236}">
                  <a16:creationId xmlns:a16="http://schemas.microsoft.com/office/drawing/2014/main" xmlns="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accent1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24" name="手繪多邊形：圖案 23">
              <a:extLst>
                <a:ext uri="{FF2B5EF4-FFF2-40B4-BE49-F238E27FC236}">
                  <a16:creationId xmlns:a16="http://schemas.microsoft.com/office/drawing/2014/main" xmlns="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42" name="標題 41" descr="標題">
            <a:extLst>
              <a:ext uri="{FF2B5EF4-FFF2-40B4-BE49-F238E27FC236}">
                <a16:creationId xmlns:a16="http://schemas.microsoft.com/office/drawing/2014/main" xmlns="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80" y="2142271"/>
            <a:ext cx="5578995" cy="879928"/>
          </a:xfrm>
        </p:spPr>
        <p:txBody>
          <a:bodyPr rtlCol="0"/>
          <a:lstStyle/>
          <a:p>
            <a:pPr rtl="0"/>
            <a:r>
              <a:rPr lang="zh-TW" altLang="en-US" b="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感謝您</a:t>
            </a:r>
            <a:r>
              <a:rPr lang="en-US" altLang="zh-TW" b="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!</a:t>
            </a:r>
            <a:r>
              <a:rPr lang="zh-TW" altLang="en-US" b="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  </a:t>
            </a:r>
            <a:r>
              <a:rPr lang="zh-TW" altLang="en-US" dirty="0"/>
              <a:t>敬請指教</a:t>
            </a:r>
            <a:endParaRPr lang="zh-TW" altLang="en-US" b="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154" name="群組 153">
            <a:extLst>
              <a:ext uri="{FF2B5EF4-FFF2-40B4-BE49-F238E27FC236}">
                <a16:creationId xmlns:a16="http://schemas.microsoft.com/office/drawing/2014/main" xmlns="" id="{FF17C705-3351-4B11-BD28-D0CACC12D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822755" y="2930325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155" name="橢圓​​ 154">
              <a:extLst>
                <a:ext uri="{FF2B5EF4-FFF2-40B4-BE49-F238E27FC236}">
                  <a16:creationId xmlns:a16="http://schemas.microsoft.com/office/drawing/2014/main" xmlns="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56" name="橢圓​​ 155">
              <a:extLst>
                <a:ext uri="{FF2B5EF4-FFF2-40B4-BE49-F238E27FC236}">
                  <a16:creationId xmlns:a16="http://schemas.microsoft.com/office/drawing/2014/main" xmlns="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57" name="橢圓​​ 156">
              <a:extLst>
                <a:ext uri="{FF2B5EF4-FFF2-40B4-BE49-F238E27FC236}">
                  <a16:creationId xmlns:a16="http://schemas.microsoft.com/office/drawing/2014/main" xmlns="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158" name="橢圓​​ 157">
              <a:extLst>
                <a:ext uri="{FF2B5EF4-FFF2-40B4-BE49-F238E27FC236}">
                  <a16:creationId xmlns:a16="http://schemas.microsoft.com/office/drawing/2014/main" xmlns="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pic>
        <p:nvPicPr>
          <p:cNvPr id="94" name="內容版面配置區 93" descr="使用者">
            <a:extLst>
              <a:ext uri="{FF2B5EF4-FFF2-40B4-BE49-F238E27FC236}">
                <a16:creationId xmlns:a16="http://schemas.microsoft.com/office/drawing/2014/main" xmlns="" id="{5AC6F288-703B-45A1-9B56-079BD755B2CB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/>
      </p:pic>
      <p:sp>
        <p:nvSpPr>
          <p:cNvPr id="80" name="文字版面配置區 79" descr="使用者姓名">
            <a:extLst>
              <a:ext uri="{FF2B5EF4-FFF2-40B4-BE49-F238E27FC236}">
                <a16:creationId xmlns:a16="http://schemas.microsoft.com/office/drawing/2014/main" xmlns="" id="{40F0AA8D-0756-4350-8005-9BCD0DDB3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姓名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李軏瀚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(Ryan)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31" name="直線接點​​(S) 130">
            <a:extLst>
              <a:ext uri="{FF2B5EF4-FFF2-40B4-BE49-F238E27FC236}">
                <a16:creationId xmlns:a16="http://schemas.microsoft.com/office/drawing/2014/main" xmlns="" id="{8695A66A-1D9E-4D4E-9067-DC97380D3F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56601" y="41430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內容版面配置區 95" descr="收件者">
            <a:extLst>
              <a:ext uri="{FF2B5EF4-FFF2-40B4-BE49-F238E27FC236}">
                <a16:creationId xmlns:a16="http://schemas.microsoft.com/office/drawing/2014/main" xmlns="" id="{106CDB5A-A67F-441C-894F-3EDD7AD64C9A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/>
      </p:pic>
      <p:sp>
        <p:nvSpPr>
          <p:cNvPr id="86" name="文字版面配置區 85" descr="使用者電話">
            <a:extLst>
              <a:ext uri="{FF2B5EF4-FFF2-40B4-BE49-F238E27FC236}">
                <a16:creationId xmlns:a16="http://schemas.microsoft.com/office/drawing/2014/main" xmlns="" id="{60CCF183-9FEB-4677-9379-BC01A7251D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電話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 0981578927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32" name="直線接點​​(S) 131">
            <a:extLst>
              <a:ext uri="{FF2B5EF4-FFF2-40B4-BE49-F238E27FC236}">
                <a16:creationId xmlns:a16="http://schemas.microsoft.com/office/drawing/2014/main" xmlns="" id="{529648F7-20E3-4312-823A-D8265A94AF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56601" y="48669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內容版面配置區 97" descr="信封">
            <a:extLst>
              <a:ext uri="{FF2B5EF4-FFF2-40B4-BE49-F238E27FC236}">
                <a16:creationId xmlns:a16="http://schemas.microsoft.com/office/drawing/2014/main" xmlns="" id="{0B9C03E0-6367-44D9-A740-AA6436F075E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/>
      </p:pic>
      <p:sp>
        <p:nvSpPr>
          <p:cNvPr id="87" name="文字版面配置區 86" descr="使用者電子郵件">
            <a:extLst>
              <a:ext uri="{FF2B5EF4-FFF2-40B4-BE49-F238E27FC236}">
                <a16:creationId xmlns:a16="http://schemas.microsoft.com/office/drawing/2014/main" xmlns="" id="{DF3FE72B-F9BD-472F-A413-71BEEF95F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59075" y="5176019"/>
            <a:ext cx="4488052" cy="232185"/>
          </a:xfrm>
        </p:spPr>
        <p:txBody>
          <a:bodyPr rtlCol="0"/>
          <a:lstStyle/>
          <a:p>
            <a:pPr rtl="0"/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電子郵件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</a:t>
            </a:r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ryanlee168168@gmail.com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33" name="直線接點​​(S) 132">
            <a:extLst>
              <a:ext uri="{FF2B5EF4-FFF2-40B4-BE49-F238E27FC236}">
                <a16:creationId xmlns:a16="http://schemas.microsoft.com/office/drawing/2014/main" xmlns="" id="{8F841485-6093-48AB-9892-0FB58675C7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56601" y="56162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內容版面配置區 99" descr="連結">
            <a:extLst>
              <a:ext uri="{FF2B5EF4-FFF2-40B4-BE49-F238E27FC236}">
                <a16:creationId xmlns:a16="http://schemas.microsoft.com/office/drawing/2014/main" xmlns="" id="{420E824D-10A7-42CB-A7E8-5298E3E84F02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/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37A19303-421C-A743-AE3A-0B028DAE62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3799" y="6522248"/>
            <a:ext cx="441062" cy="26463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11E99F9C-90BF-B4DC-F58F-1EA5C15AE6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21213" y="6551302"/>
            <a:ext cx="3867150" cy="21112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D3319B87-D5F7-3CB9-F5F8-D8CC7AAFF2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34694" y="6079418"/>
            <a:ext cx="4314745" cy="378824"/>
          </a:xfrm>
          <a:prstGeom prst="rect">
            <a:avLst/>
          </a:prstGeom>
        </p:spPr>
      </p:pic>
      <p:sp>
        <p:nvSpPr>
          <p:cNvPr id="10" name="標題 3">
            <a:extLst>
              <a:ext uri="{FF2B5EF4-FFF2-40B4-BE49-F238E27FC236}">
                <a16:creationId xmlns:a16="http://schemas.microsoft.com/office/drawing/2014/main" xmlns="" id="{40DA1143-EAB8-5A75-CAD3-7C296B86202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9653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zh-TW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0" kern="1200" spc="-50" baseline="0" dirty="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zh-TW" altLang="zh-TW" b="1" kern="100" dirty="0"/>
              <a:t>交流</a:t>
            </a:r>
            <a:r>
              <a:rPr lang="zh-TW" altLang="en-US" b="1" kern="100" dirty="0"/>
              <a:t> </a:t>
            </a:r>
            <a:r>
              <a:rPr lang="en-US" altLang="zh-TW" b="1" kern="100" dirty="0"/>
              <a:t>Q&amp;A</a:t>
            </a:r>
            <a:endParaRPr lang="zh-TW" altLang="zh-TW" b="1" kern="100" dirty="0">
              <a:latin typeface="Calibri" panose="020F050202020403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20029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Custom 62">
      <a:dk1>
        <a:srgbClr val="000000"/>
      </a:dk1>
      <a:lt1>
        <a:srgbClr val="FFFFFF"/>
      </a:lt1>
      <a:dk2>
        <a:srgbClr val="322441"/>
      </a:dk2>
      <a:lt2>
        <a:srgbClr val="E8E8E2"/>
      </a:lt2>
      <a:accent1>
        <a:srgbClr val="3F3DE3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Retrospect">
      <a:majorFont>
        <a:latin typeface="Microsoft JhengHei U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Microsoft JhengHei UI Light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JhengHei UI"/>
        <a:ea typeface=""/>
        <a:cs typeface=""/>
        <a:font script="Jpan" typeface="ＭＳ Ｐゴシック"/>
        <a:font script="Hang" typeface="맑은 고딕"/>
        <a:font script="Hans" typeface="宋体"/>
        <a:font script="Hant" typeface="Microsoft JhengHei U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63067311_TF11534312_Win32" id="{9E403100-FA4D-4621-A502-C69CEB9594DA}" vid="{E21B71BE-5B47-4285-A281-900B0B0E556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 U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Microsoft JhengHei UI Light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 UI"/>
        <a:ea typeface=""/>
        <a:cs typeface=""/>
        <a:font script="Jpan" typeface="游ゴシック"/>
        <a:font script="Hang" typeface="맑은 고딕"/>
        <a:font script="Hans" typeface="等线"/>
        <a:font script="Hant" typeface="Microsoft JhengHei U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 U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Microsoft JhengHei UI Light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 UI"/>
        <a:ea typeface=""/>
        <a:cs typeface=""/>
        <a:font script="Jpan" typeface="游ゴシック"/>
        <a:font script="Hang" typeface="맑은 고딕"/>
        <a:font script="Hans" typeface="等线"/>
        <a:font script="Hant" typeface="Microsoft JhengHei U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11285E-60A8-4134-BCBF-B1E84D96D2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ABA88-74E4-4FC0-A26E-0822D1363D5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75236A05-3599-4152-8DD9-B0D397D938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傳統企業授課課程投影片</Template>
  <TotalTime>2003</TotalTime>
  <Words>3071</Words>
  <Application>Microsoft Office PowerPoint</Application>
  <PresentationFormat>自訂</PresentationFormat>
  <Paragraphs>259</Paragraphs>
  <Slides>19</Slides>
  <Notes>17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RetrospectVTI</vt:lpstr>
      <vt:lpstr>製造業智慧化應用與營運效率優化1日班  台灣織襪工業同業公會</vt:lpstr>
      <vt:lpstr>李軏瀚 簡歷​​</vt:lpstr>
      <vt:lpstr>課程大綱​​</vt:lpstr>
      <vt:lpstr>09:00~10:30</vt:lpstr>
      <vt:lpstr>AI與傳統的應用系統有何不同?</vt:lpstr>
      <vt:lpstr>AI應用於工廠的案例</vt:lpstr>
      <vt:lpstr>AI應用於工廠的案例</vt:lpstr>
      <vt:lpstr>10:45~12:00</vt:lpstr>
      <vt:lpstr>RPA是甚麼</vt:lpstr>
      <vt:lpstr>RPA如何提高辦公室業務的效率與自動化</vt:lpstr>
      <vt:lpstr>RPA有效運用的應用事例</vt:lpstr>
      <vt:lpstr>13:00~14:30</vt:lpstr>
      <vt:lpstr>何謂工廠IoT的應用</vt:lpstr>
      <vt:lpstr>IoT的可視化資訊應用</vt:lpstr>
      <vt:lpstr>IoT的AI應用實例</vt:lpstr>
      <vt:lpstr>14:45~16:00</vt:lpstr>
      <vt:lpstr>實現智慧工廠的方法與應注意重點</vt:lpstr>
      <vt:lpstr>實現智慧工廠的方法與應注意重點</vt:lpstr>
      <vt:lpstr>感謝您!   敬請指教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製造業智慧化應用與營運效率優化1日班  台灣織襪工業同業公會</dc:title>
  <dc:creator>ISCOM - RyanLee</dc:creator>
  <cp:lastModifiedBy>chen</cp:lastModifiedBy>
  <cp:revision>14</cp:revision>
  <dcterms:created xsi:type="dcterms:W3CDTF">2025-06-03T06:38:55Z</dcterms:created>
  <dcterms:modified xsi:type="dcterms:W3CDTF">2025-06-09T01:28:28Z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