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Default Extension="mp4" ContentType="video/mp4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4" r:id="rId3"/>
    <p:sldMasterId id="2147483665" r:id="rId4"/>
  </p:sldMasterIdLst>
  <p:notesMasterIdLst>
    <p:notesMasterId r:id="rId21"/>
  </p:notesMasterIdLst>
  <p:sldIdLst>
    <p:sldId id="256" r:id="rId5"/>
    <p:sldId id="260" r:id="rId6"/>
    <p:sldId id="285" r:id="rId7"/>
    <p:sldId id="291" r:id="rId8"/>
    <p:sldId id="297" r:id="rId9"/>
    <p:sldId id="302" r:id="rId10"/>
    <p:sldId id="303" r:id="rId11"/>
    <p:sldId id="257" r:id="rId12"/>
    <p:sldId id="258" r:id="rId13"/>
    <p:sldId id="304" r:id="rId14"/>
    <p:sldId id="305" r:id="rId15"/>
    <p:sldId id="261" r:id="rId16"/>
    <p:sldId id="262" r:id="rId17"/>
    <p:sldId id="263" r:id="rId18"/>
    <p:sldId id="307" r:id="rId19"/>
    <p:sldId id="259" r:id="rId20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66"/>
    <a:srgbClr val="CC66FF"/>
    <a:srgbClr val="FF9999"/>
    <a:srgbClr val="33CCFF"/>
    <a:srgbClr val="FFFFFF"/>
    <a:srgbClr val="CC6600"/>
    <a:srgbClr val="FF5050"/>
    <a:srgbClr val="FF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6901" autoAdjust="0"/>
    <p:restoredTop sz="89762" autoAdjust="0"/>
  </p:normalViewPr>
  <p:slideViewPr>
    <p:cSldViewPr>
      <p:cViewPr varScale="1">
        <p:scale>
          <a:sx n="104" d="100"/>
          <a:sy n="104" d="100"/>
        </p:scale>
        <p:origin x="-1229" y="-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AF74DCE5-C077-4D8F-A7F8-B1112CFFFBFB}" type="datetimeFigureOut">
              <a:rPr lang="zh-TW" altLang="en-US"/>
              <a:pPr>
                <a:defRPr/>
              </a:pPr>
              <a:t>2023/4/27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CD2BB53-B369-434C-9CEE-11D008A440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020178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/>
              <a:t>CE </a:t>
            </a:r>
            <a:r>
              <a:rPr lang="zh-TW" altLang="en-US"/>
              <a:t>認證：產品需符合歐盟環保、安全、</a:t>
            </a:r>
            <a:r>
              <a:rPr lang="en-US" altLang="zh-TW"/>
              <a:t>…</a:t>
            </a:r>
            <a:r>
              <a:rPr lang="zh-TW" altLang="en-US"/>
              <a:t>等法令，得以於歐盟區域銷售之認證。</a:t>
            </a:r>
            <a:endParaRPr lang="en-US" altLang="zh-TW"/>
          </a:p>
          <a:p>
            <a:r>
              <a:rPr lang="zh-TW" altLang="en-US"/>
              <a:t>由於歐盟在環保、安全、衛生、</a:t>
            </a:r>
            <a:r>
              <a:rPr lang="en-US" altLang="zh-TW"/>
              <a:t>…</a:t>
            </a:r>
            <a:r>
              <a:rPr lang="zh-TW" altLang="en-US"/>
              <a:t>等法令為高標準，取得</a:t>
            </a:r>
            <a:r>
              <a:rPr lang="en-US" altLang="zh-TW"/>
              <a:t>CE</a:t>
            </a:r>
            <a:r>
              <a:rPr lang="zh-TW" altLang="en-US"/>
              <a:t>認證即代表符合世界絕大部份國家之法令規範，具指標意義。</a:t>
            </a:r>
            <a:endParaRPr lang="en-US" altLang="zh-TW"/>
          </a:p>
          <a:p>
            <a:endParaRPr lang="en-US" altLang="zh-TW"/>
          </a:p>
          <a:p>
            <a:r>
              <a:rPr lang="en-US" altLang="zh-TW"/>
              <a:t>DK-B318</a:t>
            </a:r>
            <a:r>
              <a:rPr lang="zh-TW" altLang="en-US"/>
              <a:t> 於 </a:t>
            </a:r>
            <a:r>
              <a:rPr lang="en-US" altLang="zh-TW"/>
              <a:t>2006</a:t>
            </a:r>
            <a:r>
              <a:rPr lang="zh-TW" altLang="en-US"/>
              <a:t>年獲台灣精品獎</a:t>
            </a:r>
          </a:p>
        </p:txBody>
      </p:sp>
    </p:spTree>
    <p:extLst>
      <p:ext uri="{BB962C8B-B14F-4D97-AF65-F5344CB8AC3E}">
        <p14:creationId xmlns:p14="http://schemas.microsoft.com/office/powerpoint/2010/main" xmlns="" val="1569038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267932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/>
              <a:t>在經過 </a:t>
            </a:r>
            <a:r>
              <a:rPr lang="en-US" altLang="zh-TW"/>
              <a:t>ISO</a:t>
            </a:r>
            <a:r>
              <a:rPr lang="zh-TW" altLang="en-US"/>
              <a:t> </a:t>
            </a:r>
            <a:r>
              <a:rPr lang="en-US" altLang="zh-TW"/>
              <a:t>14064-1</a:t>
            </a:r>
            <a:r>
              <a:rPr lang="zh-TW" altLang="en-US"/>
              <a:t> 及 </a:t>
            </a:r>
            <a:r>
              <a:rPr lang="en-US" altLang="zh-TW"/>
              <a:t>PAS</a:t>
            </a:r>
            <a:r>
              <a:rPr lang="zh-TW" altLang="en-US"/>
              <a:t> </a:t>
            </a:r>
            <a:r>
              <a:rPr lang="en-US" altLang="zh-TW"/>
              <a:t>2050</a:t>
            </a:r>
            <a:r>
              <a:rPr lang="zh-TW" altLang="en-US"/>
              <a:t> 之後，大康認為要長久的管理碳排放，就必須從根源做起，因此今年導入了</a:t>
            </a:r>
            <a:r>
              <a:rPr lang="en-US" altLang="zh-TW"/>
              <a:t>ISO 50001</a:t>
            </a:r>
            <a:r>
              <a:rPr lang="zh-TW" altLang="en-US"/>
              <a:t>能源管理系統</a:t>
            </a:r>
            <a:endParaRPr lang="en-US" altLang="zh-TW"/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47437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24795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8"/>
            <a:ext cx="7772400" cy="11017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BE95E-FF5C-4B6D-AA02-13FAE52EF0B6}" type="datetimeFigureOut">
              <a:rPr lang="zh-CN" altLang="en-US"/>
              <a:pPr>
                <a:defRPr/>
              </a:pPr>
              <a:t>2023/4/27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6E10C-7E95-45E2-A01D-E0B6467E9E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55430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FB065-456A-4756-BCC7-9CEFD5A6CB01}" type="datetimeFigureOut">
              <a:rPr lang="zh-CN" altLang="en-US"/>
              <a:pPr>
                <a:defRPr/>
              </a:pPr>
              <a:t>2023/4/27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26668-35E9-4ACC-B440-AB192A2568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3806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36FBD-A553-466B-8881-63F9A15C2130}" type="datetimeFigureOut">
              <a:rPr lang="zh-CN" altLang="en-US"/>
              <a:pPr>
                <a:defRPr/>
              </a:pPr>
              <a:t>2023/4/27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C7941-3BDD-4A55-8419-C550D1942E7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51799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8"/>
            <a:ext cx="7772400" cy="11017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10222-D126-49BF-8722-6B169B2A5039}" type="datetimeFigureOut">
              <a:rPr lang="zh-CN" altLang="en-US"/>
              <a:pPr>
                <a:defRPr/>
              </a:pPr>
              <a:t>2023/4/27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ECB6B-7D85-4730-9397-12F3A9CAA3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98208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83BDB-CB50-4665-BBCA-F167AB0CD7B4}" type="datetimeFigureOut">
              <a:rPr lang="zh-CN" altLang="en-US"/>
              <a:pPr>
                <a:defRPr/>
              </a:pPr>
              <a:t>2023/4/27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B28F5-6F40-4398-A24D-406E2C6F9E0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30102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40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7F95D-FE4D-4591-82CF-DF970DC57D0F}" type="datetimeFigureOut">
              <a:rPr lang="zh-CN" altLang="en-US"/>
              <a:pPr>
                <a:defRPr/>
              </a:pPr>
              <a:t>2023/4/27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3FFB8-FCBE-4D58-A3CA-E7F3D2D4217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54244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010E0-F5C4-433B-8AAE-A10277161292}" type="datetimeFigureOut">
              <a:rPr lang="zh-CN" altLang="en-US"/>
              <a:pPr>
                <a:defRPr/>
              </a:pPr>
              <a:t>2023/4/27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3D98A-9497-457A-B290-E55E4C710A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32949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951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F0F37-A632-49FE-995D-FBA0B7BCB209}" type="datetimeFigureOut">
              <a:rPr lang="zh-CN" altLang="en-US"/>
              <a:pPr>
                <a:defRPr/>
              </a:pPr>
              <a:t>2023/4/27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E68F8-FDD9-48B5-BB12-6B277B0F1F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86874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6EB4F-4CFD-4E42-BF00-D11D1E01392F}" type="datetimeFigureOut">
              <a:rPr lang="zh-CN" altLang="en-US"/>
              <a:pPr>
                <a:defRPr/>
              </a:pPr>
              <a:t>2023/4/27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8EB5A-0897-494D-8700-1299E0204A8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99211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77FF5-F22B-47FF-A781-7C8E682D2A4E}" type="datetimeFigureOut">
              <a:rPr lang="zh-CN" altLang="en-US"/>
              <a:pPr>
                <a:defRPr/>
              </a:pPr>
              <a:t>2023/4/27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0F2DC-34DE-4543-8C0F-6D01E4BBF6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96345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0" y="204793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AC6AD-78F2-4E5E-A9B8-A3DBE9452A01}" type="datetimeFigureOut">
              <a:rPr lang="zh-CN" altLang="en-US"/>
              <a:pPr>
                <a:defRPr/>
              </a:pPr>
              <a:t>2023/4/27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77C4C-D282-4A62-8FB5-E442288E8A3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44492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70131-1C63-434B-BD68-3B05086C9E2F}" type="datetimeFigureOut">
              <a:rPr lang="zh-CN" altLang="en-US"/>
              <a:pPr>
                <a:defRPr/>
              </a:pPr>
              <a:t>2023/4/27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1ECAC-B493-46D6-893D-7A7FFF4110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86858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A652D-0D49-4680-A41E-9B0A288A1C92}" type="datetimeFigureOut">
              <a:rPr lang="zh-CN" altLang="en-US"/>
              <a:pPr>
                <a:defRPr/>
              </a:pPr>
              <a:t>2023/4/27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A9293-9794-40B0-8456-0766616CB3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439472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342D8-26B7-4115-B9A9-7C1D01823C00}" type="datetimeFigureOut">
              <a:rPr lang="zh-CN" altLang="en-US"/>
              <a:pPr>
                <a:defRPr/>
              </a:pPr>
              <a:t>2023/4/27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D5181-E2C8-4F35-A9EB-A75B7B017DE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84986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D0940-E989-4FC2-8B86-6F6723466995}" type="datetimeFigureOut">
              <a:rPr lang="zh-CN" altLang="en-US"/>
              <a:pPr>
                <a:defRPr/>
              </a:pPr>
              <a:t>2023/4/27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4209B-0703-46BE-BF65-C189EF2BDF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763974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8"/>
            <a:ext cx="7772400" cy="11017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7E62D-B066-44CB-97CE-6E0263DAA7D2}" type="datetimeFigureOut">
              <a:rPr lang="zh-CN" altLang="en-US"/>
              <a:pPr>
                <a:defRPr/>
              </a:pPr>
              <a:t>2023/4/27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BB5AD-F115-42E2-8951-67E6449625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976134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E4B87-B879-4C49-8631-2E35857BED7C}" type="datetimeFigureOut">
              <a:rPr lang="zh-CN" altLang="en-US"/>
              <a:pPr>
                <a:defRPr/>
              </a:pPr>
              <a:t>2023/4/27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74041-F49F-4E4E-AA61-0F9BEBE5DB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9115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40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F5E37-C418-4AD8-975A-E48957401653}" type="datetimeFigureOut">
              <a:rPr lang="zh-CN" altLang="en-US"/>
              <a:pPr>
                <a:defRPr/>
              </a:pPr>
              <a:t>2023/4/27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AA9C0-2110-4CDE-8561-9DA8D9EF2B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201742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9BA4C-D053-4E87-B815-7E2EFFE9AD65}" type="datetimeFigureOut">
              <a:rPr lang="zh-CN" altLang="en-US"/>
              <a:pPr>
                <a:defRPr/>
              </a:pPr>
              <a:t>2023/4/27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6A175-5C19-4F5A-8D7B-2A844C677D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60503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951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ABD03-0E39-4851-BF1F-525C125CEA0A}" type="datetimeFigureOut">
              <a:rPr lang="zh-CN" altLang="en-US"/>
              <a:pPr>
                <a:defRPr/>
              </a:pPr>
              <a:t>2023/4/27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C72CA-22DF-449E-97CA-87F6BB73797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871639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2C51B-0094-4F7A-9B0C-3F9D67CC4DBE}" type="datetimeFigureOut">
              <a:rPr lang="zh-CN" altLang="en-US"/>
              <a:pPr>
                <a:defRPr/>
              </a:pPr>
              <a:t>2023/4/27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8BFCD-7ACB-426D-820F-4BE2CDDBEB8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319848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70F7D-9D74-4928-AB01-EC6D1ECCF261}" type="datetimeFigureOut">
              <a:rPr lang="zh-CN" altLang="en-US"/>
              <a:pPr>
                <a:defRPr/>
              </a:pPr>
              <a:t>2023/4/27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95968-CCEF-41CF-A9B9-4DDD684DAD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14264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40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76284-F50C-412F-A424-4E0FCD8C171C}" type="datetimeFigureOut">
              <a:rPr lang="zh-CN" altLang="en-US"/>
              <a:pPr>
                <a:defRPr/>
              </a:pPr>
              <a:t>2023/4/27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F9211-771F-47D8-A714-DBC83A888F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61302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0" y="204793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533B3-C5FF-495D-8D9F-2E0A9AA73F0E}" type="datetimeFigureOut">
              <a:rPr lang="zh-CN" altLang="en-US"/>
              <a:pPr>
                <a:defRPr/>
              </a:pPr>
              <a:t>2023/4/27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0DFE9-01E2-4943-8441-D3842B916E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434209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6DE7D-0D61-424B-90C2-F508E63A1BFD}" type="datetimeFigureOut">
              <a:rPr lang="zh-CN" altLang="en-US"/>
              <a:pPr>
                <a:defRPr/>
              </a:pPr>
              <a:t>2023/4/27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EA57F-E503-429D-82D7-F27473D2806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227475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0CC75-4DAA-4425-A157-BE07A7AEFC2E}" type="datetimeFigureOut">
              <a:rPr lang="zh-CN" altLang="en-US"/>
              <a:pPr>
                <a:defRPr/>
              </a:pPr>
              <a:t>2023/4/27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07567-F2A4-4AF2-80E3-06ECC09D6A1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785072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057DC-F023-4515-82B6-F95F3101C5C9}" type="datetimeFigureOut">
              <a:rPr lang="zh-CN" altLang="en-US"/>
              <a:pPr>
                <a:defRPr/>
              </a:pPr>
              <a:t>2023/4/27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72426-5280-4BE4-9973-D0132B4E49A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231498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8"/>
            <a:ext cx="7772400" cy="11017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102F3-5C61-4B5A-A817-CBA72B0AAC3E}" type="datetimeFigureOut">
              <a:rPr lang="zh-CN" altLang="en-US"/>
              <a:pPr>
                <a:defRPr/>
              </a:pPr>
              <a:t>2023/4/27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7EC15-680E-4008-B149-C94EE4F2A2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222504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578AA-4F7F-4B85-9CC0-9679FFA205EF}" type="datetimeFigureOut">
              <a:rPr lang="zh-CN" altLang="en-US"/>
              <a:pPr>
                <a:defRPr/>
              </a:pPr>
              <a:t>2023/4/27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22EDC-A4C8-442F-A3DF-E3DF98D3B65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108828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40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E5128-5CDA-4720-A861-AB47A52B0BF3}" type="datetimeFigureOut">
              <a:rPr lang="zh-CN" altLang="en-US"/>
              <a:pPr>
                <a:defRPr/>
              </a:pPr>
              <a:t>2023/4/27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9897C-CAA8-4EFF-992F-4746BD17FF1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335256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AA532-4C40-4C6B-B89B-ECB094506070}" type="datetimeFigureOut">
              <a:rPr lang="zh-CN" altLang="en-US"/>
              <a:pPr>
                <a:defRPr/>
              </a:pPr>
              <a:t>2023/4/27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0618A-2FA0-484F-8362-AB7A2211F8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488834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951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57396-B658-4212-821A-E708211DB729}" type="datetimeFigureOut">
              <a:rPr lang="zh-CN" altLang="en-US"/>
              <a:pPr>
                <a:defRPr/>
              </a:pPr>
              <a:t>2023/4/27</a:t>
            </a:fld>
            <a:endParaRPr lang="zh-CN" altLang="en-US"/>
          </a:p>
        </p:txBody>
      </p:sp>
      <p:sp>
        <p:nvSpPr>
          <p:cNvPr id="8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1AD32-28BC-4214-A2FF-D7EFFBBC6E7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98275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96CA8-F901-4D6C-8BC9-494B0D8CCD38}" type="datetimeFigureOut">
              <a:rPr lang="zh-CN" altLang="en-US"/>
              <a:pPr>
                <a:defRPr/>
              </a:pPr>
              <a:t>2023/4/27</a:t>
            </a:fld>
            <a:endParaRPr lang="zh-CN" altLang="en-US"/>
          </a:p>
        </p:txBody>
      </p:sp>
      <p:sp>
        <p:nvSpPr>
          <p:cNvPr id="4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E4B6C-EBF6-405D-901D-AA60299FFA8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56201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26E3B-8827-456E-8072-3DD480C22741}" type="datetimeFigureOut">
              <a:rPr lang="zh-CN" altLang="en-US"/>
              <a:pPr>
                <a:defRPr/>
              </a:pPr>
              <a:t>2023/4/27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8F06E-35AA-4D86-BA8D-387DA188CE6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54249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008C6-F69C-44AD-82B4-FEDFC0118A31}" type="datetimeFigureOut">
              <a:rPr lang="zh-CN" altLang="en-US"/>
              <a:pPr>
                <a:defRPr/>
              </a:pPr>
              <a:t>2023/4/27</a:t>
            </a:fld>
            <a:endParaRPr lang="zh-CN" altLang="en-US"/>
          </a:p>
        </p:txBody>
      </p:sp>
      <p:sp>
        <p:nvSpPr>
          <p:cNvPr id="3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C40E4-E792-4D05-8983-DBE78619CB9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680600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0" y="204793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E8B22-687B-468A-9705-6C468FF0BC99}" type="datetimeFigureOut">
              <a:rPr lang="zh-CN" altLang="en-US"/>
              <a:pPr>
                <a:defRPr/>
              </a:pPr>
              <a:t>2023/4/27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55A48-42C7-45E9-BE2C-A22EA44F12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852457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96665-217C-40A8-B2E1-08BC329FD7E4}" type="datetimeFigureOut">
              <a:rPr lang="zh-CN" altLang="en-US"/>
              <a:pPr>
                <a:defRPr/>
              </a:pPr>
              <a:t>2023/4/27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92DC6-51D8-43D5-B97E-B481E82A29C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820271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BD619-5C0B-41EE-9524-E2ED4AFE278D}" type="datetimeFigureOut">
              <a:rPr lang="zh-CN" altLang="en-US"/>
              <a:pPr>
                <a:defRPr/>
              </a:pPr>
              <a:t>2023/4/27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FAB33-4226-498A-A401-F1EA8AB9297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663625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F9585-3B60-4F23-972C-3DF53491526B}" type="datetimeFigureOut">
              <a:rPr lang="zh-CN" altLang="en-US"/>
              <a:pPr>
                <a:defRPr/>
              </a:pPr>
              <a:t>2023/4/27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41DC6-298C-484E-83F0-5106D8C96F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5932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951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12DFA-9D97-4942-9DED-44344C8FE219}" type="datetimeFigureOut">
              <a:rPr lang="zh-CN" altLang="en-US"/>
              <a:pPr>
                <a:defRPr/>
              </a:pPr>
              <a:t>2023/4/27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45846-D867-4245-B043-B5DAE9D37D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067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8873B-895A-4093-B01E-EE6E40576CCA}" type="datetimeFigureOut">
              <a:rPr lang="zh-CN" altLang="en-US"/>
              <a:pPr>
                <a:defRPr/>
              </a:pPr>
              <a:t>2023/4/27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05A94-D4CC-4DDB-B815-B9ED63A3A1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54259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5F914-EA7C-4666-B42B-BE518AD7F3AE}" type="datetimeFigureOut">
              <a:rPr lang="zh-CN" altLang="en-US"/>
              <a:pPr>
                <a:defRPr/>
              </a:pPr>
              <a:t>2023/4/27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61B0E-C998-424A-BDE1-40097D247BE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81170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0" y="204793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08B28-B977-4A0C-B6E2-93EB1E4858B0}" type="datetimeFigureOut">
              <a:rPr lang="zh-CN" altLang="en-US"/>
              <a:pPr>
                <a:defRPr/>
              </a:pPr>
              <a:t>2023/4/27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2B816-11BD-4601-B302-826DBB74758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51335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90666-2EB7-4144-AE15-B613286AABBB}" type="datetimeFigureOut">
              <a:rPr lang="zh-CN" altLang="en-US"/>
              <a:pPr>
                <a:defRPr/>
              </a:pPr>
              <a:t>2023/4/27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EA88D-E9A9-4948-99D1-4ED4B0CEE7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32214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D500DD94-FAF2-4199-BC89-C63081E2B4E3}" type="datetimeFigureOut">
              <a:rPr lang="zh-CN" altLang="en-US"/>
              <a:pPr>
                <a:defRPr/>
              </a:pPr>
              <a:t>2023/4/27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C46BF99-567E-441B-AC33-15AC629FB27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" t="7784" r="397" b="59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2052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2053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87456674-1688-4E89-A6E0-14A497727E6E}" type="datetimeFigureOut">
              <a:rPr lang="zh-CN" altLang="en-US"/>
              <a:pPr>
                <a:defRPr/>
              </a:pPr>
              <a:t>2023/4/27</a:t>
            </a:fld>
            <a:endParaRPr lang="zh-CN" altLang="en-US"/>
          </a:p>
        </p:txBody>
      </p:sp>
      <p:sp>
        <p:nvSpPr>
          <p:cNvPr id="2054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5361104B-129D-44A3-B114-7341436050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232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4100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4101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AC033084-3B89-4CBB-B343-C85EBE1EA6FF}" type="datetimeFigureOut">
              <a:rPr lang="zh-CN" altLang="en-US"/>
              <a:pPr>
                <a:defRPr/>
              </a:pPr>
              <a:t>2023/4/27</a:t>
            </a:fld>
            <a:endParaRPr lang="zh-CN" altLang="en-US"/>
          </a:p>
        </p:txBody>
      </p:sp>
      <p:sp>
        <p:nvSpPr>
          <p:cNvPr id="4102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3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F7371E40-B32E-4B98-B128-5C6F227CC16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" t="7784" r="397" b="59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矩形 7"/>
          <p:cNvSpPr>
            <a:spLocks noChangeArrowheads="1"/>
          </p:cNvSpPr>
          <p:nvPr userDrawn="1"/>
        </p:nvSpPr>
        <p:spPr bwMode="auto">
          <a:xfrm>
            <a:off x="0" y="604838"/>
            <a:ext cx="9144000" cy="4270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124" name="矩形 8"/>
          <p:cNvSpPr>
            <a:spLocks noChangeArrowheads="1"/>
          </p:cNvSpPr>
          <p:nvPr userDrawn="1"/>
        </p:nvSpPr>
        <p:spPr bwMode="auto">
          <a:xfrm>
            <a:off x="0" y="604838"/>
            <a:ext cx="9144000" cy="4270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162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125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5126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5127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1A51462C-C477-4D02-8858-AD1CBA07A329}" type="datetimeFigureOut">
              <a:rPr lang="zh-CN" altLang="en-US"/>
              <a:pPr>
                <a:defRPr/>
              </a:pPr>
              <a:t>2023/4/27</a:t>
            </a:fld>
            <a:endParaRPr lang="zh-CN" altLang="en-US"/>
          </a:p>
        </p:txBody>
      </p:sp>
      <p:sp>
        <p:nvSpPr>
          <p:cNvPr id="5128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9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FFFBB319-6976-4C92-8656-4B98CC1069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0.xml"/><Relationship Id="rId1" Type="http://schemas.openxmlformats.org/officeDocument/2006/relationships/video" Target="NULL" TargetMode="External"/><Relationship Id="rId6" Type="http://schemas.openxmlformats.org/officeDocument/2006/relationships/image" Target="../media/image28.png"/><Relationship Id="rId5" Type="http://schemas.microsoft.com/office/2007/relationships/media" Target="../media/media1.mp4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12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microsoft.com/office/2007/relationships/hdphoto" Target="../media/hdphoto2.wdp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683568" y="1275606"/>
            <a:ext cx="469872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44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</a:rPr>
              <a:t>台灣織襪升級轉型</a:t>
            </a:r>
            <a:endParaRPr lang="en-US" altLang="zh-TW" sz="44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44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</a:rPr>
              <a:t>大康扮演腳色</a:t>
            </a:r>
            <a:endParaRPr lang="zh-CN" altLang="en-US" sz="44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171" name="TextBox 5"/>
          <p:cNvSpPr txBox="1">
            <a:spLocks noChangeArrowheads="1"/>
          </p:cNvSpPr>
          <p:nvPr/>
        </p:nvSpPr>
        <p:spPr bwMode="auto">
          <a:xfrm>
            <a:off x="5364088" y="4299942"/>
            <a:ext cx="2424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chemeClr val="bg1"/>
                </a:solidFill>
              </a:rPr>
              <a:t>主講人：趙國超</a:t>
            </a: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xmlns="" id="{E40E4F2C-489A-462A-8464-7001F4A99A31}"/>
              </a:ext>
            </a:extLst>
          </p:cNvPr>
          <p:cNvGrpSpPr/>
          <p:nvPr/>
        </p:nvGrpSpPr>
        <p:grpSpPr>
          <a:xfrm>
            <a:off x="92394" y="84407"/>
            <a:ext cx="1118381" cy="797011"/>
            <a:chOff x="0" y="83859"/>
            <a:chExt cx="1491175" cy="1062681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xmlns="" id="{9190F44B-1C25-46E3-A6A5-0CC4562CC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83859"/>
              <a:ext cx="658190" cy="643882"/>
            </a:xfrm>
            <a:prstGeom prst="rect">
              <a:avLst/>
            </a:prstGeom>
          </p:spPr>
        </p:pic>
        <p:pic>
          <p:nvPicPr>
            <p:cNvPr id="4" name="圖片 3">
              <a:extLst>
                <a:ext uri="{FF2B5EF4-FFF2-40B4-BE49-F238E27FC236}">
                  <a16:creationId xmlns:a16="http://schemas.microsoft.com/office/drawing/2014/main" xmlns="" id="{1DC06EA4-50FF-4B65-B60A-A50D2EBF430B}"/>
                </a:ext>
              </a:extLst>
            </p:cNvPr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31520"/>
              <a:ext cx="1491175" cy="41502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xmlns="" id="{84D81892-207E-49F6-A476-3B844091AACC}"/>
              </a:ext>
            </a:extLst>
          </p:cNvPr>
          <p:cNvGrpSpPr/>
          <p:nvPr/>
        </p:nvGrpSpPr>
        <p:grpSpPr>
          <a:xfrm>
            <a:off x="586036" y="-24002"/>
            <a:ext cx="8604130" cy="553998"/>
            <a:chOff x="781382" y="-32002"/>
            <a:chExt cx="11472172" cy="738664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30F60AE5-C022-4082-A2E6-2FACBD7C60B0}"/>
                </a:ext>
              </a:extLst>
            </p:cNvPr>
            <p:cNvSpPr/>
            <p:nvPr/>
          </p:nvSpPr>
          <p:spPr>
            <a:xfrm>
              <a:off x="781382" y="0"/>
              <a:ext cx="11410618" cy="643882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50000">
                  <a:schemeClr val="accent2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xmlns="" id="{DD162BD5-9D1E-4702-B6DC-2DDEFDCFD2A4}"/>
                </a:ext>
              </a:extLst>
            </p:cNvPr>
            <p:cNvSpPr txBox="1"/>
            <p:nvPr/>
          </p:nvSpPr>
          <p:spPr>
            <a:xfrm>
              <a:off x="9647713" y="-32002"/>
              <a:ext cx="260584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000" spc="450" dirty="0">
                  <a:solidFill>
                    <a:srgbClr val="02386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即時監控</a:t>
              </a:r>
            </a:p>
          </p:txBody>
        </p:sp>
      </p:grpSp>
      <p:pic>
        <p:nvPicPr>
          <p:cNvPr id="13" name="20210903_145651">
            <a:hlinkClick r:id="" action="ppaction://media"/>
            <a:extLst>
              <a:ext uri="{FF2B5EF4-FFF2-40B4-BE49-F238E27FC236}">
                <a16:creationId xmlns:a16="http://schemas.microsoft.com/office/drawing/2014/main" xmlns="" id="{4446744E-A0A6-4259-81B5-B35CD7D9BE9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>
                  <p14:trim st="45664" end="2774.999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5545" y="968658"/>
            <a:ext cx="7612912" cy="396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983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xmlns="" id="{E40E4F2C-489A-462A-8464-7001F4A99A31}"/>
              </a:ext>
            </a:extLst>
          </p:cNvPr>
          <p:cNvGrpSpPr/>
          <p:nvPr/>
        </p:nvGrpSpPr>
        <p:grpSpPr>
          <a:xfrm>
            <a:off x="92394" y="84407"/>
            <a:ext cx="1118381" cy="797011"/>
            <a:chOff x="0" y="83859"/>
            <a:chExt cx="1491175" cy="1062681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xmlns="" id="{9190F44B-1C25-46E3-A6A5-0CC4562CC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83859"/>
              <a:ext cx="658190" cy="643882"/>
            </a:xfrm>
            <a:prstGeom prst="rect">
              <a:avLst/>
            </a:prstGeom>
          </p:spPr>
        </p:pic>
        <p:pic>
          <p:nvPicPr>
            <p:cNvPr id="4" name="圖片 3">
              <a:extLst>
                <a:ext uri="{FF2B5EF4-FFF2-40B4-BE49-F238E27FC236}">
                  <a16:creationId xmlns:a16="http://schemas.microsoft.com/office/drawing/2014/main" xmlns="" id="{1DC06EA4-50FF-4B65-B60A-A50D2EBF430B}"/>
                </a:ext>
              </a:extLst>
            </p:cNvPr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31520"/>
              <a:ext cx="1491175" cy="41502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xmlns="" id="{4CEDEDCB-D1E2-477B-A2FC-6BC42D885C6A}"/>
              </a:ext>
            </a:extLst>
          </p:cNvPr>
          <p:cNvGrpSpPr/>
          <p:nvPr/>
        </p:nvGrpSpPr>
        <p:grpSpPr>
          <a:xfrm>
            <a:off x="586036" y="-24002"/>
            <a:ext cx="8597155" cy="553998"/>
            <a:chOff x="781382" y="-32002"/>
            <a:chExt cx="11462873" cy="738664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7A8B6026-6A58-4EFD-A1AA-D956200F3A39}"/>
                </a:ext>
              </a:extLst>
            </p:cNvPr>
            <p:cNvSpPr/>
            <p:nvPr/>
          </p:nvSpPr>
          <p:spPr>
            <a:xfrm>
              <a:off x="781382" y="0"/>
              <a:ext cx="11410618" cy="643882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50000">
                  <a:schemeClr val="accent2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xmlns="" id="{3011A4A0-B4CD-40D3-A20D-A580AAC371DA}"/>
                </a:ext>
              </a:extLst>
            </p:cNvPr>
            <p:cNvSpPr txBox="1"/>
            <p:nvPr/>
          </p:nvSpPr>
          <p:spPr>
            <a:xfrm>
              <a:off x="8116630" y="-32002"/>
              <a:ext cx="412762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000" spc="450" dirty="0">
                  <a:solidFill>
                    <a:srgbClr val="02386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產能分析</a:t>
              </a:r>
              <a:r>
                <a:rPr lang="en-US" altLang="zh-TW" sz="3000" spc="450" dirty="0">
                  <a:solidFill>
                    <a:srgbClr val="02386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(1/2)</a:t>
              </a:r>
              <a:endParaRPr lang="zh-TW" altLang="en-US" sz="3000" spc="450" dirty="0">
                <a:solidFill>
                  <a:srgbClr val="02386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BF5E856C-4AF9-4BE6-912F-ECFB99931DA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215" y="1096609"/>
            <a:ext cx="6156000" cy="37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語音泡泡: 圓角矩形 9">
            <a:extLst>
              <a:ext uri="{FF2B5EF4-FFF2-40B4-BE49-F238E27FC236}">
                <a16:creationId xmlns:a16="http://schemas.microsoft.com/office/drawing/2014/main" xmlns="" id="{B2043D2E-559C-49E9-A3F5-651908220987}"/>
              </a:ext>
            </a:extLst>
          </p:cNvPr>
          <p:cNvSpPr/>
          <p:nvPr/>
        </p:nvSpPr>
        <p:spPr>
          <a:xfrm>
            <a:off x="6679095" y="1339702"/>
            <a:ext cx="2372512" cy="1761307"/>
          </a:xfrm>
          <a:prstGeom prst="wedgeRoundRectCallout">
            <a:avLst>
              <a:gd name="adj1" fmla="val -63564"/>
              <a:gd name="adj2" fmla="val 6841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spc="225" dirty="0">
                <a:solidFill>
                  <a:srgbClr val="02386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便於管理產出的狀況，綜覽工廠機台的良率與各決策的具體成效。</a:t>
            </a:r>
          </a:p>
        </p:txBody>
      </p:sp>
    </p:spTree>
    <p:extLst>
      <p:ext uri="{BB962C8B-B14F-4D97-AF65-F5344CB8AC3E}">
        <p14:creationId xmlns:p14="http://schemas.microsoft.com/office/powerpoint/2010/main" xmlns="" val="580077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xmlns="" id="{E40E4F2C-489A-462A-8464-7001F4A99A31}"/>
              </a:ext>
            </a:extLst>
          </p:cNvPr>
          <p:cNvGrpSpPr/>
          <p:nvPr/>
        </p:nvGrpSpPr>
        <p:grpSpPr>
          <a:xfrm>
            <a:off x="92394" y="84407"/>
            <a:ext cx="1118381" cy="797011"/>
            <a:chOff x="0" y="83859"/>
            <a:chExt cx="1491175" cy="1062681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xmlns="" id="{9190F44B-1C25-46E3-A6A5-0CC4562CC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83859"/>
              <a:ext cx="658190" cy="643882"/>
            </a:xfrm>
            <a:prstGeom prst="rect">
              <a:avLst/>
            </a:prstGeom>
          </p:spPr>
        </p:pic>
        <p:pic>
          <p:nvPicPr>
            <p:cNvPr id="4" name="圖片 3">
              <a:extLst>
                <a:ext uri="{FF2B5EF4-FFF2-40B4-BE49-F238E27FC236}">
                  <a16:creationId xmlns:a16="http://schemas.microsoft.com/office/drawing/2014/main" xmlns="" id="{1DC06EA4-50FF-4B65-B60A-A50D2EBF430B}"/>
                </a:ext>
              </a:extLst>
            </p:cNvPr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31520"/>
              <a:ext cx="1491175" cy="41502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xmlns="" id="{FA41B57F-3CA6-4758-B060-0BF542EA783D}"/>
              </a:ext>
            </a:extLst>
          </p:cNvPr>
          <p:cNvGrpSpPr/>
          <p:nvPr/>
        </p:nvGrpSpPr>
        <p:grpSpPr>
          <a:xfrm>
            <a:off x="586036" y="-24002"/>
            <a:ext cx="8604130" cy="553998"/>
            <a:chOff x="781382" y="-32002"/>
            <a:chExt cx="11472172" cy="738664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43E40DDF-7F9B-4D8B-96E8-73B96DF91F4F}"/>
                </a:ext>
              </a:extLst>
            </p:cNvPr>
            <p:cNvSpPr/>
            <p:nvPr/>
          </p:nvSpPr>
          <p:spPr>
            <a:xfrm>
              <a:off x="781382" y="0"/>
              <a:ext cx="11410618" cy="643882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50000">
                  <a:schemeClr val="accent2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xmlns="" id="{8D37AD94-1C1B-4377-8F76-048AEA71124A}"/>
                </a:ext>
              </a:extLst>
            </p:cNvPr>
            <p:cNvSpPr txBox="1"/>
            <p:nvPr/>
          </p:nvSpPr>
          <p:spPr>
            <a:xfrm>
              <a:off x="9647713" y="-32002"/>
              <a:ext cx="260584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000" spc="450" dirty="0">
                  <a:solidFill>
                    <a:srgbClr val="02386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故障警示</a:t>
              </a:r>
            </a:p>
          </p:txBody>
        </p:sp>
      </p:grpSp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51BC248E-47CF-44A0-8C7C-131AC643D1A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393" y="1470992"/>
            <a:ext cx="5369538" cy="3470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A75067BB-AD30-453C-8872-01B3DB3C05C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6970" y="530914"/>
            <a:ext cx="5207216" cy="3224990"/>
          </a:xfrm>
          <a:prstGeom prst="rect">
            <a:avLst/>
          </a:prstGeom>
        </p:spPr>
      </p:pic>
      <p:sp>
        <p:nvSpPr>
          <p:cNvPr id="10" name="語音泡泡: 圓角矩形 9">
            <a:extLst>
              <a:ext uri="{FF2B5EF4-FFF2-40B4-BE49-F238E27FC236}">
                <a16:creationId xmlns:a16="http://schemas.microsoft.com/office/drawing/2014/main" xmlns="" id="{D5758A49-89F1-4C77-B8AD-91FEA6D0BC6B}"/>
              </a:ext>
            </a:extLst>
          </p:cNvPr>
          <p:cNvSpPr/>
          <p:nvPr/>
        </p:nvSpPr>
        <p:spPr>
          <a:xfrm>
            <a:off x="6321674" y="2755172"/>
            <a:ext cx="2633483" cy="1662656"/>
          </a:xfrm>
          <a:prstGeom prst="wedgeRoundRectCallout">
            <a:avLst>
              <a:gd name="adj1" fmla="val -60212"/>
              <a:gd name="adj2" fmla="val -4186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spc="225" dirty="0">
                <a:solidFill>
                  <a:srgbClr val="02386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觀察運轉狀態，並根據歷程記錄進一步追溯故障原因，以汰換組件。</a:t>
            </a:r>
          </a:p>
        </p:txBody>
      </p:sp>
    </p:spTree>
    <p:extLst>
      <p:ext uri="{BB962C8B-B14F-4D97-AF65-F5344CB8AC3E}">
        <p14:creationId xmlns:p14="http://schemas.microsoft.com/office/powerpoint/2010/main" xmlns="" val="542371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xmlns="" id="{E40E4F2C-489A-462A-8464-7001F4A99A31}"/>
              </a:ext>
            </a:extLst>
          </p:cNvPr>
          <p:cNvGrpSpPr/>
          <p:nvPr/>
        </p:nvGrpSpPr>
        <p:grpSpPr>
          <a:xfrm>
            <a:off x="92394" y="84407"/>
            <a:ext cx="1118381" cy="797011"/>
            <a:chOff x="0" y="83859"/>
            <a:chExt cx="1491175" cy="1062681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xmlns="" id="{9190F44B-1C25-46E3-A6A5-0CC4562CC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83859"/>
              <a:ext cx="658190" cy="643882"/>
            </a:xfrm>
            <a:prstGeom prst="rect">
              <a:avLst/>
            </a:prstGeom>
          </p:spPr>
        </p:pic>
        <p:pic>
          <p:nvPicPr>
            <p:cNvPr id="4" name="圖片 3">
              <a:extLst>
                <a:ext uri="{FF2B5EF4-FFF2-40B4-BE49-F238E27FC236}">
                  <a16:creationId xmlns:a16="http://schemas.microsoft.com/office/drawing/2014/main" xmlns="" id="{1DC06EA4-50FF-4B65-B60A-A50D2EBF430B}"/>
                </a:ext>
              </a:extLst>
            </p:cNvPr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31520"/>
              <a:ext cx="1491175" cy="41502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xmlns="" id="{FA41B57F-3CA6-4758-B060-0BF542EA783D}"/>
              </a:ext>
            </a:extLst>
          </p:cNvPr>
          <p:cNvGrpSpPr/>
          <p:nvPr/>
        </p:nvGrpSpPr>
        <p:grpSpPr>
          <a:xfrm>
            <a:off x="586036" y="-24002"/>
            <a:ext cx="8604130" cy="553998"/>
            <a:chOff x="781382" y="-32002"/>
            <a:chExt cx="11472172" cy="738664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43E40DDF-7F9B-4D8B-96E8-73B96DF91F4F}"/>
                </a:ext>
              </a:extLst>
            </p:cNvPr>
            <p:cNvSpPr/>
            <p:nvPr/>
          </p:nvSpPr>
          <p:spPr>
            <a:xfrm>
              <a:off x="781382" y="0"/>
              <a:ext cx="11410618" cy="643882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50000">
                  <a:schemeClr val="accent2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xmlns="" id="{8D37AD94-1C1B-4377-8F76-048AEA71124A}"/>
                </a:ext>
              </a:extLst>
            </p:cNvPr>
            <p:cNvSpPr txBox="1"/>
            <p:nvPr/>
          </p:nvSpPr>
          <p:spPr>
            <a:xfrm>
              <a:off x="9647713" y="-32002"/>
              <a:ext cx="260584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000" spc="450" dirty="0">
                  <a:solidFill>
                    <a:srgbClr val="02386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耗能分析</a:t>
              </a:r>
            </a:p>
          </p:txBody>
        </p:sp>
      </p:grpSp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85999A49-B6F8-47C1-84D2-77A72045365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704" y="1098119"/>
            <a:ext cx="6109973" cy="376211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語音泡泡: 圓角矩形 8">
            <a:extLst>
              <a:ext uri="{FF2B5EF4-FFF2-40B4-BE49-F238E27FC236}">
                <a16:creationId xmlns:a16="http://schemas.microsoft.com/office/drawing/2014/main" xmlns="" id="{D570FCBD-7CBB-458A-AD00-BE16A598CA20}"/>
              </a:ext>
            </a:extLst>
          </p:cNvPr>
          <p:cNvSpPr/>
          <p:nvPr/>
        </p:nvSpPr>
        <p:spPr>
          <a:xfrm>
            <a:off x="6679095" y="1483242"/>
            <a:ext cx="2372512" cy="1617767"/>
          </a:xfrm>
          <a:prstGeom prst="wedgeRoundRectCallout">
            <a:avLst>
              <a:gd name="adj1" fmla="val -63564"/>
              <a:gd name="adj2" fmla="val 6841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spc="225" dirty="0">
                <a:solidFill>
                  <a:srgbClr val="02386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觀察特定機台每日累計耗能，並據此進一步追溯原因，提出相關生產改善計畫。</a:t>
            </a:r>
          </a:p>
        </p:txBody>
      </p:sp>
    </p:spTree>
    <p:extLst>
      <p:ext uri="{BB962C8B-B14F-4D97-AF65-F5344CB8AC3E}">
        <p14:creationId xmlns:p14="http://schemas.microsoft.com/office/powerpoint/2010/main" xmlns="" val="64805109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xmlns="" id="{E40E4F2C-489A-462A-8464-7001F4A99A31}"/>
              </a:ext>
            </a:extLst>
          </p:cNvPr>
          <p:cNvGrpSpPr/>
          <p:nvPr/>
        </p:nvGrpSpPr>
        <p:grpSpPr>
          <a:xfrm>
            <a:off x="92394" y="84407"/>
            <a:ext cx="1118381" cy="797011"/>
            <a:chOff x="0" y="83859"/>
            <a:chExt cx="1491175" cy="1062681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xmlns="" id="{9190F44B-1C25-46E3-A6A5-0CC4562CC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83859"/>
              <a:ext cx="658190" cy="643882"/>
            </a:xfrm>
            <a:prstGeom prst="rect">
              <a:avLst/>
            </a:prstGeom>
          </p:spPr>
        </p:pic>
        <p:pic>
          <p:nvPicPr>
            <p:cNvPr id="4" name="圖片 3">
              <a:extLst>
                <a:ext uri="{FF2B5EF4-FFF2-40B4-BE49-F238E27FC236}">
                  <a16:creationId xmlns:a16="http://schemas.microsoft.com/office/drawing/2014/main" xmlns="" id="{1DC06EA4-50FF-4B65-B60A-A50D2EBF430B}"/>
                </a:ext>
              </a:extLst>
            </p:cNvPr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31520"/>
              <a:ext cx="1491175" cy="41502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" name="圖片 11">
            <a:extLst>
              <a:ext uri="{FF2B5EF4-FFF2-40B4-BE49-F238E27FC236}">
                <a16:creationId xmlns:a16="http://schemas.microsoft.com/office/drawing/2014/main" xmlns="" id="{0B4DC394-E988-40DD-A6E2-E10BE2D52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84" y="881418"/>
            <a:ext cx="5809448" cy="4095988"/>
          </a:xfrm>
          <a:prstGeom prst="rect">
            <a:avLst/>
          </a:prstGeom>
        </p:spPr>
      </p:pic>
      <p:grpSp>
        <p:nvGrpSpPr>
          <p:cNvPr id="5" name="群組 4">
            <a:extLst>
              <a:ext uri="{FF2B5EF4-FFF2-40B4-BE49-F238E27FC236}">
                <a16:creationId xmlns:a16="http://schemas.microsoft.com/office/drawing/2014/main" xmlns="" id="{FA41B57F-3CA6-4758-B060-0BF542EA783D}"/>
              </a:ext>
            </a:extLst>
          </p:cNvPr>
          <p:cNvGrpSpPr/>
          <p:nvPr/>
        </p:nvGrpSpPr>
        <p:grpSpPr>
          <a:xfrm>
            <a:off x="586036" y="-24002"/>
            <a:ext cx="8604130" cy="553998"/>
            <a:chOff x="781382" y="-32002"/>
            <a:chExt cx="11472172" cy="738664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43E40DDF-7F9B-4D8B-96E8-73B96DF91F4F}"/>
                </a:ext>
              </a:extLst>
            </p:cNvPr>
            <p:cNvSpPr/>
            <p:nvPr/>
          </p:nvSpPr>
          <p:spPr>
            <a:xfrm>
              <a:off x="781382" y="0"/>
              <a:ext cx="11410618" cy="643882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50000">
                  <a:schemeClr val="accent2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xmlns="" id="{8D37AD94-1C1B-4377-8F76-048AEA71124A}"/>
                </a:ext>
              </a:extLst>
            </p:cNvPr>
            <p:cNvSpPr txBox="1"/>
            <p:nvPr/>
          </p:nvSpPr>
          <p:spPr>
            <a:xfrm>
              <a:off x="9647713" y="-32002"/>
              <a:ext cx="260584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000" spc="450" dirty="0">
                  <a:solidFill>
                    <a:srgbClr val="02386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報表產出</a:t>
              </a:r>
            </a:p>
          </p:txBody>
        </p:sp>
      </p:grpSp>
      <p:sp>
        <p:nvSpPr>
          <p:cNvPr id="9" name="語音泡泡: 圓角矩形 8">
            <a:extLst>
              <a:ext uri="{FF2B5EF4-FFF2-40B4-BE49-F238E27FC236}">
                <a16:creationId xmlns:a16="http://schemas.microsoft.com/office/drawing/2014/main" xmlns="" id="{B0EC41F0-5753-4FB3-945C-47E6B9D42E84}"/>
              </a:ext>
            </a:extLst>
          </p:cNvPr>
          <p:cNvSpPr/>
          <p:nvPr/>
        </p:nvSpPr>
        <p:spPr>
          <a:xfrm>
            <a:off x="6615300" y="1646961"/>
            <a:ext cx="2141074" cy="1364826"/>
          </a:xfrm>
          <a:prstGeom prst="wedgeRoundRectCallout">
            <a:avLst>
              <a:gd name="adj1" fmla="val -63564"/>
              <a:gd name="adj2" fmla="val 6841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spc="225" dirty="0">
                <a:solidFill>
                  <a:srgbClr val="02386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不須手工抄寫各式資訊，節省人力成本。</a:t>
            </a:r>
          </a:p>
        </p:txBody>
      </p:sp>
    </p:spTree>
    <p:extLst>
      <p:ext uri="{BB962C8B-B14F-4D97-AF65-F5344CB8AC3E}">
        <p14:creationId xmlns:p14="http://schemas.microsoft.com/office/powerpoint/2010/main" xmlns="" val="352990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流程图: 文档 8"/>
          <p:cNvSpPr>
            <a:spLocks noChangeArrowheads="1"/>
          </p:cNvSpPr>
          <p:nvPr/>
        </p:nvSpPr>
        <p:spPr bwMode="auto">
          <a:xfrm>
            <a:off x="344488" y="771525"/>
            <a:ext cx="8510587" cy="3870325"/>
          </a:xfrm>
          <a:prstGeom prst="flowChartDocumen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8195" name="矩形 1"/>
          <p:cNvSpPr>
            <a:spLocks noChangeArrowheads="1"/>
          </p:cNvSpPr>
          <p:nvPr/>
        </p:nvSpPr>
        <p:spPr bwMode="auto">
          <a:xfrm>
            <a:off x="477838" y="915988"/>
            <a:ext cx="8237537" cy="3557587"/>
          </a:xfrm>
          <a:prstGeom prst="rect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cxnSp>
        <p:nvCxnSpPr>
          <p:cNvPr id="8196" name="直接连接符 11"/>
          <p:cNvCxnSpPr>
            <a:cxnSpLocks noChangeShapeType="1"/>
          </p:cNvCxnSpPr>
          <p:nvPr/>
        </p:nvCxnSpPr>
        <p:spPr bwMode="auto">
          <a:xfrm>
            <a:off x="1462088" y="155575"/>
            <a:ext cx="0" cy="288925"/>
          </a:xfrm>
          <a:prstGeom prst="line">
            <a:avLst/>
          </a:prstGeom>
          <a:noFill/>
          <a:ln w="9525">
            <a:solidFill>
              <a:srgbClr val="BFBF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197" name="TextBox 13"/>
          <p:cNvSpPr txBox="1">
            <a:spLocks noChangeArrowheads="1"/>
          </p:cNvSpPr>
          <p:nvPr/>
        </p:nvSpPr>
        <p:spPr bwMode="auto">
          <a:xfrm>
            <a:off x="1516063" y="58738"/>
            <a:ext cx="24798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chemeClr val="bg1"/>
                </a:solidFill>
              </a:rPr>
              <a:t>台灣襪界的疑問？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8198" name="TextBox 9"/>
          <p:cNvSpPr txBox="1">
            <a:spLocks noChangeArrowheads="1"/>
          </p:cNvSpPr>
          <p:nvPr/>
        </p:nvSpPr>
        <p:spPr bwMode="auto">
          <a:xfrm>
            <a:off x="413220" y="866775"/>
            <a:ext cx="8066087" cy="431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TW" altLang="en-US" sz="2400" b="1" dirty="0">
                <a:solidFill>
                  <a:schemeClr val="bg1"/>
                </a:solidFill>
              </a:rPr>
              <a:t>台灣賣得比國外貴？</a:t>
            </a:r>
            <a:endParaRPr lang="en-US" altLang="zh-TW" sz="24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TW" altLang="en-US" sz="2400" b="1" dirty="0">
                <a:solidFill>
                  <a:schemeClr val="bg1"/>
                </a:solidFill>
              </a:rPr>
              <a:t>台灣同業羨慕的兩個重點！</a:t>
            </a:r>
            <a:endParaRPr lang="en-US" altLang="zh-TW" sz="24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TW" altLang="en-US" sz="2400" b="1" dirty="0">
                <a:solidFill>
                  <a:schemeClr val="bg1"/>
                </a:solidFill>
              </a:rPr>
              <a:t>大康的</a:t>
            </a:r>
            <a:r>
              <a:rPr lang="en-US" altLang="zh-TW" sz="2400" b="1" dirty="0">
                <a:solidFill>
                  <a:schemeClr val="bg1"/>
                </a:solidFill>
              </a:rPr>
              <a:t>Sunone</a:t>
            </a:r>
            <a:r>
              <a:rPr lang="zh-TW" altLang="en-US" sz="2400" b="1" dirty="0">
                <a:solidFill>
                  <a:schemeClr val="bg1"/>
                </a:solidFill>
              </a:rPr>
              <a:t>系統 ？</a:t>
            </a:r>
            <a:endParaRPr lang="en-US" altLang="zh-TW" sz="24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2400" b="1" dirty="0">
                <a:solidFill>
                  <a:schemeClr val="bg1"/>
                </a:solidFill>
              </a:rPr>
              <a:t>Windows vs Apple?     </a:t>
            </a:r>
            <a:r>
              <a:rPr lang="en-US" altLang="zh-TW" sz="2400" b="1" dirty="0" err="1">
                <a:solidFill>
                  <a:schemeClr val="bg1"/>
                </a:solidFill>
              </a:rPr>
              <a:t>Deimo</a:t>
            </a:r>
            <a:r>
              <a:rPr lang="en-US" altLang="zh-TW" sz="2400" b="1" dirty="0">
                <a:solidFill>
                  <a:schemeClr val="bg1"/>
                </a:solidFill>
              </a:rPr>
              <a:t> vs Sunone?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1800" b="1" dirty="0">
                <a:solidFill>
                  <a:schemeClr val="bg1"/>
                </a:solidFill>
              </a:rPr>
              <a:t>Sunone</a:t>
            </a:r>
            <a:r>
              <a:rPr lang="zh-TW" altLang="en-US" sz="1800" b="1" dirty="0">
                <a:solidFill>
                  <a:schemeClr val="bg1"/>
                </a:solidFill>
              </a:rPr>
              <a:t>源自於</a:t>
            </a:r>
            <a:r>
              <a:rPr lang="en-US" altLang="zh-TW" sz="1800" b="1" dirty="0" err="1">
                <a:solidFill>
                  <a:schemeClr val="bg1"/>
                </a:solidFill>
              </a:rPr>
              <a:t>Sangiacomo</a:t>
            </a:r>
            <a:r>
              <a:rPr lang="zh-TW" altLang="en-US" sz="1800" b="1" dirty="0">
                <a:solidFill>
                  <a:schemeClr val="bg1"/>
                </a:solidFill>
              </a:rPr>
              <a:t>電控團隊所開發，其穩定性是有目共睹的</a:t>
            </a:r>
            <a:endParaRPr lang="en-US" altLang="zh-TW" sz="18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TW" altLang="en-US" sz="2400" b="1" dirty="0">
                <a:solidFill>
                  <a:schemeClr val="bg1"/>
                </a:solidFill>
              </a:rPr>
              <a:t>轉型升級，除了設備，人才的培育也不可或缺</a:t>
            </a:r>
            <a:endParaRPr lang="en-US" altLang="zh-TW" sz="24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zh-TW" sz="24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zh-TW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788425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Box 3"/>
          <p:cNvSpPr txBox="1">
            <a:spLocks noChangeArrowheads="1"/>
          </p:cNvSpPr>
          <p:nvPr/>
        </p:nvSpPr>
        <p:spPr bwMode="auto">
          <a:xfrm>
            <a:off x="395536" y="249853"/>
            <a:ext cx="8352928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400" b="1" dirty="0">
                <a:solidFill>
                  <a:schemeClr val="bg1"/>
                </a:solidFill>
              </a:rPr>
              <a:t>大康在台灣立足一甲子，</a:t>
            </a:r>
            <a:endParaRPr lang="en-US" altLang="zh-TW" sz="4400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400" b="1" dirty="0">
                <a:solidFill>
                  <a:schemeClr val="bg1"/>
                </a:solidFill>
              </a:rPr>
              <a:t>願與襪業共創美好未來，</a:t>
            </a:r>
            <a:endParaRPr lang="en-US" altLang="zh-TW" sz="4400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400" b="1" dirty="0">
                <a:solidFill>
                  <a:schemeClr val="bg1"/>
                </a:solidFill>
              </a:rPr>
              <a:t>讓我們一起</a:t>
            </a:r>
            <a:endParaRPr lang="en-US" altLang="zh-TW" sz="4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800" b="1" dirty="0">
                <a:solidFill>
                  <a:schemeClr val="bg1"/>
                </a:solidFill>
              </a:rPr>
              <a:t>共創、共榮、共好</a:t>
            </a:r>
            <a:endParaRPr lang="en-US" altLang="zh-TW" sz="4400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4400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4400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400" b="1" dirty="0">
                <a:solidFill>
                  <a:schemeClr val="bg1"/>
                </a:solidFill>
              </a:rPr>
              <a:t>                    </a:t>
            </a:r>
            <a:r>
              <a:rPr lang="zh-CN" altLang="en-US" sz="4400" b="1" dirty="0">
                <a:solidFill>
                  <a:schemeClr val="bg1"/>
                </a:solidFill>
              </a:rPr>
              <a:t>謝謝大家</a:t>
            </a:r>
            <a:r>
              <a:rPr lang="zh-TW" altLang="en-US" sz="4400" b="1" dirty="0">
                <a:solidFill>
                  <a:schemeClr val="bg1"/>
                </a:solidFill>
              </a:rPr>
              <a:t>，</a:t>
            </a:r>
            <a:r>
              <a:rPr lang="zh-CN" altLang="en-US" sz="4400" b="1" dirty="0">
                <a:solidFill>
                  <a:schemeClr val="bg1"/>
                </a:solidFill>
              </a:rPr>
              <a:t>敬請指教</a:t>
            </a: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流程图: 文档 8"/>
          <p:cNvSpPr>
            <a:spLocks noChangeArrowheads="1"/>
          </p:cNvSpPr>
          <p:nvPr/>
        </p:nvSpPr>
        <p:spPr bwMode="auto">
          <a:xfrm>
            <a:off x="344488" y="771525"/>
            <a:ext cx="8510587" cy="3870325"/>
          </a:xfrm>
          <a:prstGeom prst="flowChartDocumen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8195" name="矩形 1"/>
          <p:cNvSpPr>
            <a:spLocks noChangeArrowheads="1"/>
          </p:cNvSpPr>
          <p:nvPr/>
        </p:nvSpPr>
        <p:spPr bwMode="auto">
          <a:xfrm>
            <a:off x="477838" y="915988"/>
            <a:ext cx="8237537" cy="3557587"/>
          </a:xfrm>
          <a:prstGeom prst="rect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cxnSp>
        <p:nvCxnSpPr>
          <p:cNvPr id="8196" name="直接连接符 11"/>
          <p:cNvCxnSpPr>
            <a:cxnSpLocks noChangeShapeType="1"/>
          </p:cNvCxnSpPr>
          <p:nvPr/>
        </p:nvCxnSpPr>
        <p:spPr bwMode="auto">
          <a:xfrm>
            <a:off x="1462088" y="155575"/>
            <a:ext cx="0" cy="288925"/>
          </a:xfrm>
          <a:prstGeom prst="line">
            <a:avLst/>
          </a:prstGeom>
          <a:noFill/>
          <a:ln w="9525">
            <a:solidFill>
              <a:srgbClr val="BFBF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197" name="TextBox 13"/>
          <p:cNvSpPr txBox="1">
            <a:spLocks noChangeArrowheads="1"/>
          </p:cNvSpPr>
          <p:nvPr/>
        </p:nvSpPr>
        <p:spPr bwMode="auto">
          <a:xfrm>
            <a:off x="1516063" y="58738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chemeClr val="bg1"/>
                </a:solidFill>
              </a:rPr>
              <a:t>大康</a:t>
            </a:r>
            <a:r>
              <a:rPr lang="zh-CN" altLang="en-US" sz="2400" b="1" dirty="0">
                <a:solidFill>
                  <a:schemeClr val="bg1"/>
                </a:solidFill>
              </a:rPr>
              <a:t>簡介</a:t>
            </a:r>
          </a:p>
        </p:txBody>
      </p:sp>
      <p:sp>
        <p:nvSpPr>
          <p:cNvPr id="8198" name="TextBox 9"/>
          <p:cNvSpPr txBox="1">
            <a:spLocks noChangeArrowheads="1"/>
          </p:cNvSpPr>
          <p:nvPr/>
        </p:nvSpPr>
        <p:spPr bwMode="auto">
          <a:xfrm>
            <a:off x="413220" y="866775"/>
            <a:ext cx="8066087" cy="334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chemeClr val="bg1"/>
                </a:solidFill>
              </a:rPr>
              <a:t>創立於</a:t>
            </a:r>
            <a:r>
              <a:rPr lang="en-US" altLang="zh-TW" sz="2400" b="1" dirty="0">
                <a:solidFill>
                  <a:schemeClr val="bg1"/>
                </a:solidFill>
              </a:rPr>
              <a:t>1956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chemeClr val="bg1"/>
                </a:solidFill>
              </a:rPr>
              <a:t>提供台灣襪業優質織襪機六十餘年</a:t>
            </a:r>
            <a:endParaRPr lang="en-US" altLang="zh-TW" sz="24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chemeClr val="bg1"/>
                </a:solidFill>
              </a:rPr>
              <a:t>近年致力於提升技術自主與</a:t>
            </a:r>
            <a:r>
              <a:rPr lang="en-US" altLang="zh-TW" sz="2400" b="1" dirty="0">
                <a:solidFill>
                  <a:schemeClr val="bg1"/>
                </a:solidFill>
              </a:rPr>
              <a:t>ESG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chemeClr val="bg1"/>
                </a:solidFill>
              </a:rPr>
              <a:t>長期為台灣襪業提供未來升級的技術與設備</a:t>
            </a:r>
            <a:endParaRPr lang="en-US" altLang="zh-TW" sz="24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chemeClr val="bg1"/>
                </a:solidFill>
              </a:rPr>
              <a:t>全世界唯二：擁有控制器生產製造的襪機製造廠</a:t>
            </a:r>
            <a:endParaRPr lang="en-US" altLang="zh-TW" sz="24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chemeClr val="bg1"/>
                </a:solidFill>
              </a:rPr>
              <a:t>全自動縫合專利自有</a:t>
            </a:r>
            <a:endParaRPr lang="en-US" altLang="zh-TW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>
          <a:xfrm>
            <a:off x="1357622" y="96911"/>
            <a:ext cx="6175375" cy="48976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TW" sz="2400" b="1" kern="1200" dirty="0">
                <a:solidFill>
                  <a:schemeClr val="bg1"/>
                </a:solidFill>
                <a:latin typeface="Arial" pitchFamily="34" charset="0"/>
                <a:cs typeface="+mn-cs"/>
              </a:rPr>
              <a:t>ESG</a:t>
            </a:r>
            <a:r>
              <a:rPr lang="zh-TW" altLang="en-US" sz="2400" b="1" kern="1200" dirty="0">
                <a:solidFill>
                  <a:schemeClr val="bg1"/>
                </a:solidFill>
                <a:latin typeface="Arial" pitchFamily="34" charset="0"/>
                <a:cs typeface="+mn-cs"/>
              </a:rPr>
              <a:t> 企業永續發展，大康十年前就開始了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11835474"/>
              </p:ext>
            </p:extLst>
          </p:nvPr>
        </p:nvGraphicFramePr>
        <p:xfrm>
          <a:off x="539552" y="956623"/>
          <a:ext cx="7704856" cy="346551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231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816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9310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2001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75" marB="34275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ISO</a:t>
                      </a: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14001</a:t>
                      </a: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環境管理系統認證</a:t>
                      </a:r>
                      <a:endParaRPr lang="en-US" altLang="zh-TW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75" marB="3427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310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2002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75" marB="34275" anchor="ctr"/>
                </a:tc>
                <a:tc>
                  <a:txBody>
                    <a:bodyPr/>
                    <a:lstStyle/>
                    <a:p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ISO</a:t>
                      </a: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9001</a:t>
                      </a: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品質管理系統認證</a:t>
                      </a:r>
                    </a:p>
                  </a:txBody>
                  <a:tcPr marL="68580" marR="68580" marT="34275" marB="3427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3102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2013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75" marB="34275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ISO</a:t>
                      </a: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14064-1</a:t>
                      </a: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溫室氣體盤查</a:t>
                      </a:r>
                      <a:endParaRPr lang="en-US" altLang="zh-TW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75" marB="3427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9310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PAS 2050 </a:t>
                      </a: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產品碳足跡</a:t>
                      </a:r>
                    </a:p>
                  </a:txBody>
                  <a:tcPr marL="68580" marR="68580" marT="34275" marB="34275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9310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ISO</a:t>
                      </a: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50001</a:t>
                      </a: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能源管理系統認證</a:t>
                      </a:r>
                    </a:p>
                  </a:txBody>
                  <a:tcPr marL="68580" marR="68580" marT="34275" marB="34275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pSp>
        <p:nvGrpSpPr>
          <p:cNvPr id="22558" name="群組 1"/>
          <p:cNvGrpSpPr>
            <a:grpSpLocks/>
          </p:cNvGrpSpPr>
          <p:nvPr/>
        </p:nvGrpSpPr>
        <p:grpSpPr bwMode="auto">
          <a:xfrm>
            <a:off x="7422102" y="1073479"/>
            <a:ext cx="671513" cy="3113398"/>
            <a:chOff x="6985291" y="1704908"/>
            <a:chExt cx="671513" cy="2853379"/>
          </a:xfrm>
        </p:grpSpPr>
        <p:pic>
          <p:nvPicPr>
            <p:cNvPr id="2256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1855"/>
            <a:stretch>
              <a:fillRect/>
            </a:stretch>
          </p:blipFill>
          <p:spPr bwMode="auto">
            <a:xfrm>
              <a:off x="7047938" y="2299487"/>
              <a:ext cx="450850" cy="404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6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550" t="6657" r="44704" b="16006"/>
            <a:stretch>
              <a:fillRect/>
            </a:stretch>
          </p:blipFill>
          <p:spPr bwMode="auto">
            <a:xfrm>
              <a:off x="7062059" y="1704908"/>
              <a:ext cx="422275" cy="404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6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6186" y="2939412"/>
              <a:ext cx="423863" cy="404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66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3323" y="4263258"/>
              <a:ext cx="635447" cy="295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7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5291" y="3579337"/>
              <a:ext cx="671513" cy="40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2559" name="直接连接符 11"/>
          <p:cNvCxnSpPr>
            <a:cxnSpLocks noChangeShapeType="1"/>
          </p:cNvCxnSpPr>
          <p:nvPr/>
        </p:nvCxnSpPr>
        <p:spPr bwMode="auto">
          <a:xfrm>
            <a:off x="1462088" y="155575"/>
            <a:ext cx="0" cy="288925"/>
          </a:xfrm>
          <a:prstGeom prst="line">
            <a:avLst/>
          </a:prstGeom>
          <a:noFill/>
          <a:ln w="9525">
            <a:solidFill>
              <a:srgbClr val="BFBF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>
          <a:xfrm>
            <a:off x="1663700" y="804863"/>
            <a:ext cx="5832475" cy="857250"/>
          </a:xfrm>
        </p:spPr>
        <p:txBody>
          <a:bodyPr/>
          <a:lstStyle/>
          <a:p>
            <a:pPr algn="l"/>
            <a:r>
              <a:rPr lang="en-US" altLang="zh-TW" sz="45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PAS</a:t>
            </a:r>
            <a:r>
              <a:rPr lang="zh-TW" altLang="en-US" sz="45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5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2050</a:t>
            </a:r>
            <a:r>
              <a:rPr lang="zh-TW" altLang="en-US" sz="45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產品碳足跡</a:t>
            </a:r>
          </a:p>
        </p:txBody>
      </p:sp>
      <p:sp>
        <p:nvSpPr>
          <p:cNvPr id="34819" name="文字方塊 2"/>
          <p:cNvSpPr txBox="1">
            <a:spLocks noChangeArrowheads="1"/>
          </p:cNvSpPr>
          <p:nvPr/>
        </p:nvSpPr>
        <p:spPr bwMode="auto">
          <a:xfrm>
            <a:off x="1493838" y="3003550"/>
            <a:ext cx="37750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360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世界第一台</a:t>
            </a:r>
            <a:endParaRPr lang="en-US" altLang="zh-TW" sz="360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360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通過碳足跡認證織襪機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879600" y="1697038"/>
            <a:ext cx="5400675" cy="1173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02500" lvl="1">
              <a:spcBef>
                <a:spcPts val="450"/>
              </a:spcBef>
              <a:buSzPct val="100000"/>
              <a:defRPr/>
            </a:pPr>
            <a:r>
              <a:rPr lang="zh-TW" altLang="en-US" sz="3300" b="1" kern="9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3ds Light"/>
              </a:rPr>
              <a:t>台灣的驕傲</a:t>
            </a:r>
            <a:endParaRPr lang="en-US" altLang="zh-TW" sz="3300" b="1" kern="900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3ds Light"/>
            </a:endParaRPr>
          </a:p>
          <a:p>
            <a:pPr marL="202500" lvl="1">
              <a:spcBef>
                <a:spcPts val="450"/>
              </a:spcBef>
              <a:buSzPct val="100000"/>
              <a:defRPr/>
            </a:pPr>
            <a:r>
              <a:rPr lang="zh-TW" altLang="en-US" sz="3300" b="1" kern="9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3ds Light"/>
              </a:rPr>
              <a:t>               國際的先驅</a:t>
            </a:r>
          </a:p>
        </p:txBody>
      </p:sp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1625" y="2913063"/>
            <a:ext cx="2473325" cy="191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標題 1"/>
          <p:cNvSpPr>
            <a:spLocks noGrp="1"/>
          </p:cNvSpPr>
          <p:nvPr>
            <p:ph type="title"/>
          </p:nvPr>
        </p:nvSpPr>
        <p:spPr>
          <a:xfrm>
            <a:off x="1476375" y="87313"/>
            <a:ext cx="4125913" cy="39687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TW" sz="2400" b="1" kern="1200" dirty="0">
                <a:solidFill>
                  <a:schemeClr val="bg1"/>
                </a:solidFill>
                <a:latin typeface="Arial" pitchFamily="34" charset="0"/>
                <a:cs typeface="+mn-cs"/>
              </a:rPr>
              <a:t>ISO</a:t>
            </a:r>
            <a:r>
              <a:rPr lang="zh-TW" altLang="en-US" sz="2400" b="1" kern="1200" dirty="0">
                <a:solidFill>
                  <a:schemeClr val="bg1"/>
                </a:solidFill>
                <a:latin typeface="Arial" pitchFamily="34" charset="0"/>
                <a:cs typeface="+mn-cs"/>
              </a:rPr>
              <a:t> </a:t>
            </a:r>
            <a:r>
              <a:rPr lang="en-US" altLang="zh-TW" sz="2400" b="1" kern="1200" dirty="0">
                <a:solidFill>
                  <a:schemeClr val="bg1"/>
                </a:solidFill>
                <a:latin typeface="Arial" pitchFamily="34" charset="0"/>
                <a:cs typeface="+mn-cs"/>
              </a:rPr>
              <a:t>50001</a:t>
            </a:r>
            <a:r>
              <a:rPr lang="zh-TW" altLang="en-US" sz="2400" b="1" kern="1200" dirty="0">
                <a:solidFill>
                  <a:schemeClr val="bg1"/>
                </a:solidFill>
                <a:latin typeface="Arial" pitchFamily="34" charset="0"/>
                <a:cs typeface="+mn-cs"/>
              </a:rPr>
              <a:t> 能源管理系統</a:t>
            </a:r>
          </a:p>
        </p:txBody>
      </p:sp>
      <p:grpSp>
        <p:nvGrpSpPr>
          <p:cNvPr id="2" name="群組 1"/>
          <p:cNvGrpSpPr>
            <a:grpSpLocks/>
          </p:cNvGrpSpPr>
          <p:nvPr/>
        </p:nvGrpSpPr>
        <p:grpSpPr bwMode="auto">
          <a:xfrm>
            <a:off x="1143000" y="1065213"/>
            <a:ext cx="6858000" cy="3451225"/>
            <a:chOff x="1143000" y="1059582"/>
            <a:chExt cx="6858000" cy="3451225"/>
          </a:xfrm>
        </p:grpSpPr>
        <p:pic>
          <p:nvPicPr>
            <p:cNvPr id="47110" name="Picture 2" descr="X:\專案_委員會\ISO-50001能源管理\2013-11-27 示範觀摩\起始會議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7538" y="1059582"/>
              <a:ext cx="2303462" cy="172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1" name="Picture 3" descr="X:\專案_委員會\ISO-50001能源管理\2013-11-27 示範觀摩\電力量測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1375" y="2782020"/>
              <a:ext cx="2303463" cy="1728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2" name="Picture 4" descr="X:\專案_委員會\ISO-50001能源管理\2013-11-27 示範觀摩\電力量測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525" y="2782020"/>
              <a:ext cx="2303463" cy="1728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3" name="Picture 6" descr="X:\專案_委員會\ISO-50001能源管理\2013-11-27 示範觀摩\外稽3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9638" y="1059582"/>
              <a:ext cx="2303462" cy="172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4" name="Picture 7" descr="X:\專案_委員會\ISO-50001能源管理\2013-11-27 示範觀摩\外稽6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064345"/>
              <a:ext cx="2303463" cy="172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5" name="Picture 8" descr="X:\專案_委員會\ISO-50001能源管理\2013-11-27 示範觀摩\監控討論1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7538" y="2775670"/>
              <a:ext cx="2303462" cy="172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47109" name="直接连接符 11"/>
          <p:cNvCxnSpPr>
            <a:cxnSpLocks noChangeShapeType="1"/>
          </p:cNvCxnSpPr>
          <p:nvPr/>
        </p:nvCxnSpPr>
        <p:spPr bwMode="auto">
          <a:xfrm>
            <a:off x="1462088" y="155575"/>
            <a:ext cx="0" cy="288925"/>
          </a:xfrm>
          <a:prstGeom prst="line">
            <a:avLst/>
          </a:prstGeom>
          <a:noFill/>
          <a:ln w="9525">
            <a:solidFill>
              <a:srgbClr val="BFBF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標題 1"/>
          <p:cNvSpPr txBox="1">
            <a:spLocks/>
          </p:cNvSpPr>
          <p:nvPr/>
        </p:nvSpPr>
        <p:spPr bwMode="auto">
          <a:xfrm>
            <a:off x="1462088" y="50800"/>
            <a:ext cx="2365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2400" b="1">
                <a:solidFill>
                  <a:schemeClr val="bg1"/>
                </a:solidFill>
              </a:rPr>
              <a:t>太陽能發電系統</a:t>
            </a:r>
          </a:p>
        </p:txBody>
      </p:sp>
      <p:sp>
        <p:nvSpPr>
          <p:cNvPr id="57347" name="內容版面配置區 2"/>
          <p:cNvSpPr txBox="1">
            <a:spLocks/>
          </p:cNvSpPr>
          <p:nvPr/>
        </p:nvSpPr>
        <p:spPr bwMode="auto">
          <a:xfrm>
            <a:off x="1601788" y="1131888"/>
            <a:ext cx="276225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TW" sz="2100">
                <a:latin typeface="微軟正黑體" panose="020B0604030504040204" pitchFamily="34" charset="-120"/>
                <a:ea typeface="微軟正黑體" panose="020B0604030504040204" pitchFamily="34" charset="-120"/>
              </a:rPr>
              <a:t>LCD</a:t>
            </a:r>
            <a:r>
              <a:rPr lang="zh-TW" altLang="en-US" sz="2100">
                <a:latin typeface="微軟正黑體" panose="020B0604030504040204" pitchFamily="34" charset="-120"/>
                <a:ea typeface="微軟正黑體" panose="020B0604030504040204" pitchFamily="34" charset="-120"/>
              </a:rPr>
              <a:t>電腦監控系統介面</a:t>
            </a:r>
            <a:endParaRPr lang="en-US" altLang="zh-TW" sz="21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100">
                <a:latin typeface="微軟正黑體" panose="020B0604030504040204" pitchFamily="34" charset="-120"/>
                <a:ea typeface="微軟正黑體" panose="020B0604030504040204" pitchFamily="34" charset="-120"/>
              </a:rPr>
              <a:t>全年節電三十餘萬度，</a:t>
            </a:r>
            <a:r>
              <a:rPr lang="zh-TW" altLang="en-US" sz="21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減少兩百多噸二氧化碳排放量</a:t>
            </a:r>
            <a:endParaRPr lang="en-US" altLang="zh-TW" sz="210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zh-TW" altLang="en-US" sz="21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21841"/>
            <a:ext cx="3124412" cy="20535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3" descr="\\dstc01\exchange\102年度計畫\2P01中小企業節能減碳輔導計畫\D-示範性個廠輔導\D1-輔導工廠\D010-大康織機股份有限公司-L\照片\20130610量測\P1130981.JPG"/>
          <p:cNvPicPr>
            <a:picLocks noChangeAspect="1" noChangeArrowheads="1"/>
          </p:cNvPicPr>
          <p:nvPr/>
        </p:nvPicPr>
        <p:blipFill>
          <a:blip r:embed="rId4" cstate="print"/>
          <a:srcRect l="3000" b="7990"/>
          <a:stretch>
            <a:fillRect/>
          </a:stretch>
        </p:blipFill>
        <p:spPr bwMode="auto">
          <a:xfrm>
            <a:off x="1709683" y="3003798"/>
            <a:ext cx="2656652" cy="189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7350" name="文字方塊 5"/>
          <p:cNvSpPr txBox="1">
            <a:spLocks noChangeArrowheads="1"/>
          </p:cNvSpPr>
          <p:nvPr/>
        </p:nvSpPr>
        <p:spPr bwMode="auto">
          <a:xfrm>
            <a:off x="4140200" y="4246563"/>
            <a:ext cx="29781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zh-TW" altLang="en-US" sz="2100">
                <a:latin typeface="華康中特圓體" pitchFamily="49" charset="-120"/>
                <a:ea typeface="華康中特圓體" pitchFamily="49" charset="-120"/>
              </a:rPr>
              <a:t>設置量：</a:t>
            </a:r>
            <a:r>
              <a:rPr lang="en-US" altLang="zh-TW" sz="2100" b="1">
                <a:solidFill>
                  <a:srgbClr val="0070C0"/>
                </a:solidFill>
                <a:latin typeface="華康中特圓體" pitchFamily="49" charset="-120"/>
                <a:ea typeface="華康中特圓體" pitchFamily="49" charset="-120"/>
              </a:rPr>
              <a:t>258kWp</a:t>
            </a:r>
            <a:endParaRPr lang="zh-TW" altLang="en-US" sz="1800" b="1">
              <a:solidFill>
                <a:srgbClr val="0070C0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zh-TW" altLang="en-US" sz="1800">
              <a:ea typeface="宋体" panose="02010600030101010101" pitchFamily="2" charset="-122"/>
            </a:endParaRPr>
          </a:p>
        </p:txBody>
      </p:sp>
      <p:cxnSp>
        <p:nvCxnSpPr>
          <p:cNvPr id="57351" name="直接连接符 11"/>
          <p:cNvCxnSpPr>
            <a:cxnSpLocks noChangeShapeType="1"/>
          </p:cNvCxnSpPr>
          <p:nvPr/>
        </p:nvCxnSpPr>
        <p:spPr bwMode="auto">
          <a:xfrm>
            <a:off x="1462088" y="155575"/>
            <a:ext cx="0" cy="288925"/>
          </a:xfrm>
          <a:prstGeom prst="line">
            <a:avLst/>
          </a:prstGeom>
          <a:noFill/>
          <a:ln w="9525">
            <a:solidFill>
              <a:srgbClr val="BFBF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5F789EC4-FE21-40DF-8B16-5D1D64B099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7668" y="618823"/>
            <a:ext cx="6308663" cy="17558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群組 7">
            <a:extLst>
              <a:ext uri="{FF2B5EF4-FFF2-40B4-BE49-F238E27FC236}">
                <a16:creationId xmlns:a16="http://schemas.microsoft.com/office/drawing/2014/main" xmlns="" id="{8579F60A-BDC4-49AC-B394-F219B50D9C8D}"/>
              </a:ext>
            </a:extLst>
          </p:cNvPr>
          <p:cNvGrpSpPr/>
          <p:nvPr/>
        </p:nvGrpSpPr>
        <p:grpSpPr>
          <a:xfrm>
            <a:off x="2329795" y="2552803"/>
            <a:ext cx="4484411" cy="1419619"/>
            <a:chOff x="1702837" y="3310973"/>
            <a:chExt cx="5979215" cy="1892825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xmlns="" id="{9556FED5-051B-4AF4-BFC3-BD823C0C9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02837" y="3599059"/>
              <a:ext cx="1314450" cy="1285875"/>
            </a:xfrm>
            <a:prstGeom prst="rect">
              <a:avLst/>
            </a:prstGeom>
          </p:spPr>
        </p:pic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xmlns="" id="{83C52CDB-E15A-4EBF-933A-D4DB9BF8335D}"/>
                </a:ext>
              </a:extLst>
            </p:cNvPr>
            <p:cNvSpPr txBox="1"/>
            <p:nvPr/>
          </p:nvSpPr>
          <p:spPr>
            <a:xfrm>
              <a:off x="3587130" y="3310973"/>
              <a:ext cx="4094922" cy="1892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8625" b="1" dirty="0" err="1">
                  <a:ln w="57150"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latin typeface="Consolas" panose="020B0609020204030204" pitchFamily="49" charset="0"/>
                </a:rPr>
                <a:t>dAnt</a:t>
              </a:r>
              <a:endParaRPr lang="zh-TW" altLang="en-US" sz="8625" b="1" dirty="0">
                <a:ln w="5715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74630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xmlns="" id="{8B974867-241C-4509-8520-15F6287F42B2}"/>
              </a:ext>
            </a:extLst>
          </p:cNvPr>
          <p:cNvSpPr/>
          <p:nvPr/>
        </p:nvSpPr>
        <p:spPr>
          <a:xfrm>
            <a:off x="8087417" y="4062045"/>
            <a:ext cx="810000" cy="8100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100" b="1" kern="100" spc="225" dirty="0">
                <a:solidFill>
                  <a:srgbClr val="02386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步序上傳</a:t>
            </a:r>
            <a:endParaRPr lang="zh-TW" altLang="zh-TW" sz="2100" b="1" kern="100" spc="225" dirty="0">
              <a:solidFill>
                <a:srgbClr val="02386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xmlns="" id="{B9797BE8-8203-4DB3-835F-5A29357E1566}"/>
              </a:ext>
            </a:extLst>
          </p:cNvPr>
          <p:cNvSpPr/>
          <p:nvPr/>
        </p:nvSpPr>
        <p:spPr>
          <a:xfrm>
            <a:off x="5192990" y="4062045"/>
            <a:ext cx="810000" cy="8100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100" b="1" kern="100" spc="225" dirty="0">
                <a:solidFill>
                  <a:srgbClr val="02386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產能分析</a:t>
            </a:r>
            <a:endParaRPr lang="zh-TW" altLang="zh-TW" sz="2100" b="1" kern="100" spc="225" dirty="0">
              <a:solidFill>
                <a:srgbClr val="02386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xmlns="" id="{20C0576C-BAF1-4B76-BA5F-3762E96B56D4}"/>
              </a:ext>
            </a:extLst>
          </p:cNvPr>
          <p:cNvSpPr/>
          <p:nvPr/>
        </p:nvSpPr>
        <p:spPr>
          <a:xfrm>
            <a:off x="7122608" y="4062045"/>
            <a:ext cx="810000" cy="8100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100" b="1" kern="100" spc="225" dirty="0">
                <a:solidFill>
                  <a:srgbClr val="02386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報表產出</a:t>
            </a:r>
            <a:endParaRPr lang="zh-TW" altLang="zh-TW" sz="2100" b="1" kern="100" spc="225" dirty="0">
              <a:solidFill>
                <a:srgbClr val="02386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xmlns="" id="{F8A893B8-F733-490D-A944-9942F7ECF224}"/>
              </a:ext>
            </a:extLst>
          </p:cNvPr>
          <p:cNvSpPr/>
          <p:nvPr/>
        </p:nvSpPr>
        <p:spPr>
          <a:xfrm>
            <a:off x="6157799" y="4062045"/>
            <a:ext cx="810000" cy="8100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100" b="1" kern="100" spc="225" dirty="0">
                <a:solidFill>
                  <a:srgbClr val="02386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故障警示</a:t>
            </a:r>
            <a:endParaRPr lang="zh-TW" altLang="zh-TW" sz="2100" b="1" kern="100" spc="225" dirty="0">
              <a:solidFill>
                <a:srgbClr val="02386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xmlns="" id="{7C5E0A45-13C8-4FBB-9ED2-9E7707616B39}"/>
              </a:ext>
            </a:extLst>
          </p:cNvPr>
          <p:cNvGrpSpPr/>
          <p:nvPr/>
        </p:nvGrpSpPr>
        <p:grpSpPr>
          <a:xfrm>
            <a:off x="92394" y="84407"/>
            <a:ext cx="1118381" cy="797011"/>
            <a:chOff x="0" y="83859"/>
            <a:chExt cx="1491175" cy="1062681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xmlns="" id="{5DAFA4DD-4425-46D1-9DA9-BD153015D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83859"/>
              <a:ext cx="658190" cy="643882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xmlns="" id="{993ED6B8-C904-4A5A-AF1E-D91D79F5B13D}"/>
                </a:ext>
              </a:extLst>
            </p:cNvPr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31520"/>
              <a:ext cx="1491175" cy="4150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矩形: 圓角 12">
            <a:extLst>
              <a:ext uri="{FF2B5EF4-FFF2-40B4-BE49-F238E27FC236}">
                <a16:creationId xmlns:a16="http://schemas.microsoft.com/office/drawing/2014/main" xmlns="" id="{00B98799-CD8E-479C-AAF2-FB7B015D493E}"/>
              </a:ext>
            </a:extLst>
          </p:cNvPr>
          <p:cNvSpPr/>
          <p:nvPr/>
        </p:nvSpPr>
        <p:spPr>
          <a:xfrm>
            <a:off x="4228181" y="4062045"/>
            <a:ext cx="810000" cy="8100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2100" b="1" kern="100" spc="225" dirty="0">
                <a:solidFill>
                  <a:srgbClr val="02386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即時監控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xmlns="" id="{2BD32447-C43E-4584-AFE9-80B9429D5C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3410" b="88769" l="23917" r="87365">
                        <a14:foregroundMark x1="27798" y1="28214" x2="27798" y2="32747"/>
                        <a14:foregroundMark x1="27978" y1="28349" x2="82852" y2="24154"/>
                        <a14:foregroundMark x1="82852" y1="24154" x2="87726" y2="36671"/>
                        <a14:foregroundMark x1="87726" y1="36671" x2="85830" y2="87348"/>
                        <a14:foregroundMark x1="85830" y1="87348" x2="33274" y2="81529"/>
                        <a14:foregroundMark x1="29231" y1="80742" x2="26709" y2="78156"/>
                        <a14:foregroundMark x1="23466" y1="74831" x2="21140" y2="66113"/>
                        <a14:foregroundMark x1="26842" y1="59507" x2="27256" y2="59066"/>
                        <a14:foregroundMark x1="27256" y1="59066" x2="28700" y2="51759"/>
                        <a14:foregroundMark x1="24972" y1="45927" x2="24549" y2="45264"/>
                        <a14:foregroundMark x1="28700" y1="51759" x2="25967" y2="47483"/>
                        <a14:foregroundMark x1="24549" y1="45264" x2="23917" y2="37889"/>
                        <a14:foregroundMark x1="48285" y1="26184" x2="86372" y2="25034"/>
                        <a14:foregroundMark x1="86372" y1="25034" x2="56859" y2="25372"/>
                        <a14:foregroundMark x1="56859" y1="25372" x2="83755" y2="24087"/>
                        <a14:foregroundMark x1="83755" y1="24087" x2="87365" y2="30785"/>
                        <a14:foregroundMark x1="87365" y1="30785" x2="85921" y2="88363"/>
                        <a14:foregroundMark x1="85921" y1="88363" x2="61643" y2="85859"/>
                        <a14:foregroundMark x1="61643" y1="85859" x2="73827" y2="85792"/>
                        <a14:foregroundMark x1="73827" y1="85792" x2="69495" y2="76996"/>
                        <a14:foregroundMark x1="69495" y1="76996" x2="56769" y2="65697"/>
                        <a14:foregroundMark x1="56769" y1="65697" x2="72473" y2="56834"/>
                        <a14:foregroundMark x1="72473" y1="56834" x2="65162" y2="31123"/>
                        <a14:foregroundMark x1="65162" y1="31123" x2="45036" y2="29499"/>
                        <a14:foregroundMark x1="45036" y1="29499" x2="71390" y2="31867"/>
                        <a14:foregroundMark x1="71390" y1="31867" x2="46029" y2="32544"/>
                        <a14:foregroundMark x1="46029" y1="32544" x2="80957" y2="41610"/>
                        <a14:foregroundMark x1="80957" y1="41610" x2="74368" y2="48038"/>
                        <a14:foregroundMark x1="74368" y1="48038" x2="73105" y2="80108"/>
                        <a14:foregroundMark x1="73105" y1="80108" x2="53791" y2="75304"/>
                        <a14:foregroundMark x1="53791" y1="75304" x2="73285" y2="83627"/>
                        <a14:foregroundMark x1="73285" y1="83627" x2="69134" y2="76049"/>
                        <a14:foregroundMark x1="69134" y1="76049" x2="51715" y2="67659"/>
                        <a14:foregroundMark x1="51715" y1="67659" x2="67148" y2="65223"/>
                        <a14:foregroundMark x1="67148" y1="65223" x2="59477" y2="42693"/>
                        <a14:foregroundMark x1="59477" y1="42693" x2="53069" y2="36739"/>
                        <a14:foregroundMark x1="53069" y1="36739" x2="44404" y2="33829"/>
                        <a14:foregroundMark x1="44404" y1="33829" x2="54693" y2="32409"/>
                        <a14:foregroundMark x1="47473" y1="75034" x2="51625" y2="81461"/>
                        <a14:foregroundMark x1="51625" y1="81461" x2="60921" y2="76252"/>
                        <a14:foregroundMark x1="60921" y1="76252" x2="61282" y2="76455"/>
                        <a14:foregroundMark x1="85740" y1="89445" x2="74368" y2="87212"/>
                        <a14:foregroundMark x1="74368" y1="87212" x2="83845" y2="88769"/>
                        <a14:foregroundMark x1="83845" y1="88769" x2="83213" y2="88092"/>
                        <a14:foregroundMark x1="66877" y1="85115" x2="55686" y2="82679"/>
                        <a14:foregroundMark x1="55686" y1="82679" x2="66516" y2="85386"/>
                        <a14:foregroundMark x1="66516" y1="85386" x2="56769" y2="81732"/>
                        <a14:foregroundMark x1="56769" y1="81732" x2="68141" y2="83559"/>
                        <a14:foregroundMark x1="50993" y1="26184" x2="84296" y2="24087"/>
                        <a14:foregroundMark x1="84296" y1="24087" x2="74458" y2="27470"/>
                        <a14:foregroundMark x1="74458" y1="27470" x2="56137" y2="27131"/>
                        <a14:foregroundMark x1="56137" y1="27131" x2="64170" y2="25575"/>
                        <a14:foregroundMark x1="80776" y1="23545" x2="87274" y2="28890"/>
                        <a14:foregroundMark x1="87274" y1="28890" x2="87365" y2="47700"/>
                        <a14:foregroundMark x1="87365" y1="47700" x2="85469" y2="37686"/>
                        <a14:foregroundMark x1="85469" y1="37686" x2="83845" y2="49459"/>
                        <a14:foregroundMark x1="83845" y1="49459" x2="85018" y2="29229"/>
                        <a14:foregroundMark x1="85018" y1="29229" x2="86552" y2="40460"/>
                        <a14:foregroundMark x1="83394" y1="23410" x2="87365" y2="23410"/>
                        <a14:foregroundMark x1="25271" y1="33491" x2="26264" y2="34438"/>
                        <a14:backgroundMark x1="21209" y1="65359" x2="24819" y2="63532"/>
                        <a14:backgroundMark x1="26625" y1="61231" x2="25903" y2="59811"/>
                        <a14:backgroundMark x1="26444" y1="59472" x2="26264" y2="60622"/>
                        <a14:backgroundMark x1="26534" y1="59878" x2="25271" y2="61028"/>
                        <a14:backgroundMark x1="26534" y1="59743" x2="26534" y2="59743"/>
                        <a14:backgroundMark x1="25632" y1="61231" x2="22473" y2="63870"/>
                        <a14:backgroundMark x1="24549" y1="46211" x2="25451" y2="46752"/>
                        <a14:backgroundMark x1="25181" y1="47023" x2="25632" y2="46685"/>
                        <a14:backgroundMark x1="25451" y1="46955" x2="26264" y2="47226"/>
                        <a14:backgroundMark x1="23285" y1="37754" x2="24639" y2="36671"/>
                        <a14:backgroundMark x1="24188" y1="37348" x2="23736" y2="37618"/>
                        <a14:backgroundMark x1="24097" y1="37212" x2="24819" y2="35589"/>
                        <a14:backgroundMark x1="23736" y1="76116" x2="25632" y2="77402"/>
                        <a14:backgroundMark x1="24910" y1="76184" x2="24097" y2="76049"/>
                        <a14:backgroundMark x1="25632" y1="77470" x2="26264" y2="77199"/>
                        <a14:backgroundMark x1="25903" y1="77131" x2="26083" y2="78214"/>
                        <a14:backgroundMark x1="26264" y1="77876" x2="26264" y2="77876"/>
                        <a14:backgroundMark x1="26083" y1="78214" x2="26083" y2="78214"/>
                        <a14:backgroundMark x1="28791" y1="81191" x2="32942" y2="81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89" t="21086" r="8873" b="8090"/>
          <a:stretch/>
        </p:blipFill>
        <p:spPr>
          <a:xfrm rot="1274714">
            <a:off x="1073931" y="626937"/>
            <a:ext cx="3244049" cy="420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0543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xmlns="" id="{18AFD691-D167-4263-9242-FF85D063230B}"/>
              </a:ext>
            </a:extLst>
          </p:cNvPr>
          <p:cNvCxnSpPr>
            <a:cxnSpLocks/>
          </p:cNvCxnSpPr>
          <p:nvPr/>
        </p:nvCxnSpPr>
        <p:spPr>
          <a:xfrm flipV="1">
            <a:off x="2356753" y="1642391"/>
            <a:ext cx="4126205" cy="0"/>
          </a:xfrm>
          <a:prstGeom prst="straightConnector1">
            <a:avLst/>
          </a:prstGeom>
          <a:ln w="76200">
            <a:solidFill>
              <a:srgbClr val="02386E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群組 3">
            <a:extLst>
              <a:ext uri="{FF2B5EF4-FFF2-40B4-BE49-F238E27FC236}">
                <a16:creationId xmlns:a16="http://schemas.microsoft.com/office/drawing/2014/main" xmlns="" id="{DD49ED85-AB74-4F6C-8B74-22B07FFD934A}"/>
              </a:ext>
            </a:extLst>
          </p:cNvPr>
          <p:cNvGrpSpPr/>
          <p:nvPr/>
        </p:nvGrpSpPr>
        <p:grpSpPr>
          <a:xfrm>
            <a:off x="92394" y="84407"/>
            <a:ext cx="1118381" cy="797011"/>
            <a:chOff x="0" y="83859"/>
            <a:chExt cx="1491175" cy="1062681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xmlns="" id="{1BC7F64B-F3F6-4BE1-BAC7-3506BB24F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83859"/>
              <a:ext cx="658190" cy="643882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xmlns="" id="{F88C24EF-1652-42A7-8277-E2A33489C266}"/>
                </a:ext>
              </a:extLst>
            </p:cNvPr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31520"/>
              <a:ext cx="1491175" cy="41502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群組 18">
            <a:extLst>
              <a:ext uri="{FF2B5EF4-FFF2-40B4-BE49-F238E27FC236}">
                <a16:creationId xmlns:a16="http://schemas.microsoft.com/office/drawing/2014/main" xmlns="" id="{5D632A6B-C991-4DD0-A25A-05DDA5649FE0}"/>
              </a:ext>
            </a:extLst>
          </p:cNvPr>
          <p:cNvGrpSpPr/>
          <p:nvPr/>
        </p:nvGrpSpPr>
        <p:grpSpPr>
          <a:xfrm>
            <a:off x="6138363" y="3062574"/>
            <a:ext cx="2269930" cy="1946785"/>
            <a:chOff x="7436336" y="2679232"/>
            <a:chExt cx="3026573" cy="2595713"/>
          </a:xfrm>
        </p:grpSpPr>
        <p:pic>
          <p:nvPicPr>
            <p:cNvPr id="16" name="圖片 15" descr="資料庫符號黑色圖標, 數據庫圖標, 黑色圖標, 數據庫向量圖案素材免費下載，PNG，EPS和AI素材下載- Pngtree">
              <a:extLst>
                <a:ext uri="{FF2B5EF4-FFF2-40B4-BE49-F238E27FC236}">
                  <a16:creationId xmlns:a16="http://schemas.microsoft.com/office/drawing/2014/main" xmlns="" id="{AC180C26-E15A-4E3B-BDC3-D672203F4DFC}"/>
                </a:ext>
              </a:extLst>
            </p:cNvPr>
            <p:cNvPicPr/>
            <p:nvPr/>
          </p:nvPicPr>
          <p:blipFill rotWithShape="1"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10000" b="90000" l="10000" r="90000">
                          <a14:foregroundMark x1="44063" y1="38750" x2="44063" y2="38750"/>
                          <a14:foregroundMark x1="41875" y1="52500" x2="41875" y2="52500"/>
                          <a14:foregroundMark x1="38750" y1="69219" x2="38750" y2="69219"/>
                          <a14:foregroundMark x1="38125" y1="83125" x2="38125" y2="831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9865" t="10835" r="20179" b="10608"/>
            <a:stretch/>
          </p:blipFill>
          <p:spPr bwMode="auto">
            <a:xfrm>
              <a:off x="9253179" y="2679232"/>
              <a:ext cx="1209730" cy="158503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grpSp>
          <p:nvGrpSpPr>
            <p:cNvPr id="18" name="群組 17">
              <a:extLst>
                <a:ext uri="{FF2B5EF4-FFF2-40B4-BE49-F238E27FC236}">
                  <a16:creationId xmlns:a16="http://schemas.microsoft.com/office/drawing/2014/main" xmlns="" id="{71E1DF5E-F598-4551-A082-5F3B1BF12AE1}"/>
                </a:ext>
              </a:extLst>
            </p:cNvPr>
            <p:cNvGrpSpPr/>
            <p:nvPr/>
          </p:nvGrpSpPr>
          <p:grpSpPr>
            <a:xfrm>
              <a:off x="7436336" y="3274402"/>
              <a:ext cx="2470367" cy="2000543"/>
              <a:chOff x="9289366" y="3086100"/>
              <a:chExt cx="1552575" cy="1257300"/>
            </a:xfrm>
          </p:grpSpPr>
          <p:pic>
            <p:nvPicPr>
              <p:cNvPr id="7" name="圖片 6" descr="選擇適合的電競電腦規格|Crucial Taiwan">
                <a:extLst>
                  <a:ext uri="{FF2B5EF4-FFF2-40B4-BE49-F238E27FC236}">
                    <a16:creationId xmlns:a16="http://schemas.microsoft.com/office/drawing/2014/main" xmlns="" id="{AF6D4ED1-E827-48A8-BF8E-150D83FE9ACB}"/>
                  </a:ext>
                </a:extLst>
              </p:cNvPr>
              <p:cNvPicPr/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1851" t="5079" r="19275" b="5531"/>
              <a:stretch/>
            </p:blipFill>
            <p:spPr bwMode="auto">
              <a:xfrm>
                <a:off x="9289366" y="3086100"/>
                <a:ext cx="1552575" cy="125730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  <p:pic>
            <p:nvPicPr>
              <p:cNvPr id="17" name="圖片 16" descr="視覺化分析系統">
                <a:extLst>
                  <a:ext uri="{FF2B5EF4-FFF2-40B4-BE49-F238E27FC236}">
                    <a16:creationId xmlns:a16="http://schemas.microsoft.com/office/drawing/2014/main" xmlns="" id="{C23FFE20-B1C9-4A8A-B212-C559EDA3CA03}"/>
                  </a:ext>
                </a:extLst>
              </p:cNvPr>
              <p:cNvPicPr/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2328" t="11177" r="13465" b="15053"/>
              <a:stretch/>
            </p:blipFill>
            <p:spPr bwMode="auto">
              <a:xfrm>
                <a:off x="9383150" y="3158433"/>
                <a:ext cx="1366076" cy="808657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</p:grpSp>
      <p:grpSp>
        <p:nvGrpSpPr>
          <p:cNvPr id="32" name="群組 31">
            <a:extLst>
              <a:ext uri="{FF2B5EF4-FFF2-40B4-BE49-F238E27FC236}">
                <a16:creationId xmlns:a16="http://schemas.microsoft.com/office/drawing/2014/main" xmlns="" id="{A51A7C61-8636-4A37-A184-2BE3148BE01B}"/>
              </a:ext>
            </a:extLst>
          </p:cNvPr>
          <p:cNvGrpSpPr/>
          <p:nvPr/>
        </p:nvGrpSpPr>
        <p:grpSpPr>
          <a:xfrm>
            <a:off x="586036" y="-24002"/>
            <a:ext cx="8604130" cy="553998"/>
            <a:chOff x="781382" y="-32002"/>
            <a:chExt cx="11472172" cy="738664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xmlns="" id="{FAACC174-40A4-483E-A669-6EC2D17F1602}"/>
                </a:ext>
              </a:extLst>
            </p:cNvPr>
            <p:cNvSpPr/>
            <p:nvPr/>
          </p:nvSpPr>
          <p:spPr>
            <a:xfrm>
              <a:off x="781382" y="0"/>
              <a:ext cx="11410618" cy="643882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50000">
                  <a:schemeClr val="accent2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xmlns="" id="{26FF46DE-EA06-4AFA-A860-0DC924740E55}"/>
                </a:ext>
              </a:extLst>
            </p:cNvPr>
            <p:cNvSpPr txBox="1"/>
            <p:nvPr/>
          </p:nvSpPr>
          <p:spPr>
            <a:xfrm>
              <a:off x="9647713" y="-32002"/>
              <a:ext cx="260584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000" spc="450" dirty="0">
                  <a:solidFill>
                    <a:srgbClr val="02386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流程架構</a:t>
              </a:r>
            </a:p>
          </p:txBody>
        </p:sp>
      </p:grpSp>
      <p:pic>
        <p:nvPicPr>
          <p:cNvPr id="30" name="Picture 6" descr="Hub là gì? Cách Phân Biệt Hub Và Swith Đơn Giản Nhất">
            <a:extLst>
              <a:ext uri="{FF2B5EF4-FFF2-40B4-BE49-F238E27FC236}">
                <a16:creationId xmlns:a16="http://schemas.microsoft.com/office/drawing/2014/main" xmlns="" id="{52F56DCF-369E-42B1-A3B6-0F9DDBDC01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7" t="17790" r="3139" b="25000"/>
          <a:stretch/>
        </p:blipFill>
        <p:spPr bwMode="auto">
          <a:xfrm>
            <a:off x="1549099" y="1449071"/>
            <a:ext cx="807653" cy="38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圖片 30" descr="D-LINK DIR-612 N300無線路由器｜isunfar愛順發3C購物網">
            <a:extLst>
              <a:ext uri="{FF2B5EF4-FFF2-40B4-BE49-F238E27FC236}">
                <a16:creationId xmlns:a16="http://schemas.microsoft.com/office/drawing/2014/main" xmlns="" id="{DC66610D-5C36-402B-943E-4FF663802BCD}"/>
              </a:ext>
            </a:extLst>
          </p:cNvPr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9933" y="726950"/>
            <a:ext cx="1468146" cy="13282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群組 2">
            <a:extLst>
              <a:ext uri="{FF2B5EF4-FFF2-40B4-BE49-F238E27FC236}">
                <a16:creationId xmlns:a16="http://schemas.microsoft.com/office/drawing/2014/main" xmlns="" id="{93DA23DB-6F59-4AB3-8BE4-FE0CF4033619}"/>
              </a:ext>
            </a:extLst>
          </p:cNvPr>
          <p:cNvGrpSpPr/>
          <p:nvPr/>
        </p:nvGrpSpPr>
        <p:grpSpPr>
          <a:xfrm>
            <a:off x="300869" y="2740736"/>
            <a:ext cx="3078956" cy="2068061"/>
            <a:chOff x="677748" y="2531570"/>
            <a:chExt cx="4105274" cy="2757415"/>
          </a:xfrm>
        </p:grpSpPr>
        <p:grpSp>
          <p:nvGrpSpPr>
            <p:cNvPr id="15" name="群組 14">
              <a:extLst>
                <a:ext uri="{FF2B5EF4-FFF2-40B4-BE49-F238E27FC236}">
                  <a16:creationId xmlns:a16="http://schemas.microsoft.com/office/drawing/2014/main" xmlns="" id="{97AF20EB-7655-4AFA-B40B-775F68A8551F}"/>
                </a:ext>
              </a:extLst>
            </p:cNvPr>
            <p:cNvGrpSpPr/>
            <p:nvPr/>
          </p:nvGrpSpPr>
          <p:grpSpPr>
            <a:xfrm>
              <a:off x="677748" y="2531570"/>
              <a:ext cx="4105274" cy="2757415"/>
              <a:chOff x="783542" y="1789234"/>
              <a:chExt cx="4105274" cy="2757415"/>
            </a:xfrm>
          </p:grpSpPr>
          <p:pic>
            <p:nvPicPr>
              <p:cNvPr id="8" name="圖片 7">
                <a:extLst>
                  <a:ext uri="{FF2B5EF4-FFF2-40B4-BE49-F238E27FC236}">
                    <a16:creationId xmlns:a16="http://schemas.microsoft.com/office/drawing/2014/main" xmlns="" id="{E0948CFA-E4C3-479F-8EEA-02425B2B30F3}"/>
                  </a:ext>
                </a:extLst>
              </p:cNvPr>
              <p:cNvPicPr/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2874" y="1789234"/>
                <a:ext cx="2235298" cy="223529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圖片 9">
                <a:extLst>
                  <a:ext uri="{FF2B5EF4-FFF2-40B4-BE49-F238E27FC236}">
                    <a16:creationId xmlns:a16="http://schemas.microsoft.com/office/drawing/2014/main" xmlns="" id="{29388596-8FAD-489D-B8E9-B3E97171CDD7}"/>
                  </a:ext>
                </a:extLst>
              </p:cNvPr>
              <p:cNvPicPr/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3196" y="1789234"/>
                <a:ext cx="2235298" cy="223529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圖片 10">
                <a:extLst>
                  <a:ext uri="{FF2B5EF4-FFF2-40B4-BE49-F238E27FC236}">
                    <a16:creationId xmlns:a16="http://schemas.microsoft.com/office/drawing/2014/main" xmlns="" id="{91D830E1-03EE-43E9-954A-756EF29DC80E}"/>
                  </a:ext>
                </a:extLst>
              </p:cNvPr>
              <p:cNvPicPr/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3518" y="1789234"/>
                <a:ext cx="2235298" cy="223529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圖片 11">
                <a:extLst>
                  <a:ext uri="{FF2B5EF4-FFF2-40B4-BE49-F238E27FC236}">
                    <a16:creationId xmlns:a16="http://schemas.microsoft.com/office/drawing/2014/main" xmlns="" id="{F89503CB-98CD-4AC6-991B-EE16932BF72A}"/>
                  </a:ext>
                </a:extLst>
              </p:cNvPr>
              <p:cNvPicPr/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3542" y="2311351"/>
                <a:ext cx="2235298" cy="223529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" name="圖片 12">
                <a:extLst>
                  <a:ext uri="{FF2B5EF4-FFF2-40B4-BE49-F238E27FC236}">
                    <a16:creationId xmlns:a16="http://schemas.microsoft.com/office/drawing/2014/main" xmlns="" id="{95368C83-E019-4EDA-83EA-5F0493521B8B}"/>
                  </a:ext>
                </a:extLst>
              </p:cNvPr>
              <p:cNvPicPr/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3864" y="2311351"/>
                <a:ext cx="2235298" cy="223529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" name="圖片 13">
                <a:extLst>
                  <a:ext uri="{FF2B5EF4-FFF2-40B4-BE49-F238E27FC236}">
                    <a16:creationId xmlns:a16="http://schemas.microsoft.com/office/drawing/2014/main" xmlns="" id="{6B1E6C6A-B2DC-4F32-A5FF-C9DF435B49D7}"/>
                  </a:ext>
                </a:extLst>
              </p:cNvPr>
              <p:cNvPicPr/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4186" y="2311351"/>
                <a:ext cx="2235298" cy="223529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5" name="圖片 34">
              <a:extLst>
                <a:ext uri="{FF2B5EF4-FFF2-40B4-BE49-F238E27FC236}">
                  <a16:creationId xmlns:a16="http://schemas.microsoft.com/office/drawing/2014/main" xmlns="" id="{868910F6-031A-46E3-B5B0-38BBEAB26E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backgroundRemoval t="23410" b="88769" l="23917" r="87365">
                          <a14:foregroundMark x1="27798" y1="28214" x2="27798" y2="32747"/>
                          <a14:foregroundMark x1="27978" y1="28349" x2="82852" y2="24154"/>
                          <a14:foregroundMark x1="82852" y1="24154" x2="87726" y2="36671"/>
                          <a14:foregroundMark x1="87726" y1="36671" x2="85830" y2="87348"/>
                          <a14:foregroundMark x1="85830" y1="87348" x2="33274" y2="81529"/>
                          <a14:foregroundMark x1="29231" y1="80742" x2="26709" y2="78156"/>
                          <a14:foregroundMark x1="23466" y1="74831" x2="21140" y2="66113"/>
                          <a14:foregroundMark x1="26842" y1="59507" x2="27256" y2="59066"/>
                          <a14:foregroundMark x1="27256" y1="59066" x2="28700" y2="51759"/>
                          <a14:foregroundMark x1="24972" y1="45927" x2="24549" y2="45264"/>
                          <a14:foregroundMark x1="28700" y1="51759" x2="25967" y2="47483"/>
                          <a14:foregroundMark x1="24549" y1="45264" x2="23917" y2="37889"/>
                          <a14:foregroundMark x1="48285" y1="26184" x2="86372" y2="25034"/>
                          <a14:foregroundMark x1="86372" y1="25034" x2="56859" y2="25372"/>
                          <a14:foregroundMark x1="56859" y1="25372" x2="83755" y2="24087"/>
                          <a14:foregroundMark x1="83755" y1="24087" x2="87365" y2="30785"/>
                          <a14:foregroundMark x1="87365" y1="30785" x2="85921" y2="88363"/>
                          <a14:foregroundMark x1="85921" y1="88363" x2="61643" y2="85859"/>
                          <a14:foregroundMark x1="61643" y1="85859" x2="73827" y2="85792"/>
                          <a14:foregroundMark x1="73827" y1="85792" x2="69495" y2="76996"/>
                          <a14:foregroundMark x1="69495" y1="76996" x2="56769" y2="65697"/>
                          <a14:foregroundMark x1="56769" y1="65697" x2="72473" y2="56834"/>
                          <a14:foregroundMark x1="72473" y1="56834" x2="65162" y2="31123"/>
                          <a14:foregroundMark x1="65162" y1="31123" x2="45036" y2="29499"/>
                          <a14:foregroundMark x1="45036" y1="29499" x2="71390" y2="31867"/>
                          <a14:foregroundMark x1="71390" y1="31867" x2="46029" y2="32544"/>
                          <a14:foregroundMark x1="46029" y1="32544" x2="80957" y2="41610"/>
                          <a14:foregroundMark x1="80957" y1="41610" x2="74368" y2="48038"/>
                          <a14:foregroundMark x1="74368" y1="48038" x2="73105" y2="80108"/>
                          <a14:foregroundMark x1="73105" y1="80108" x2="53791" y2="75304"/>
                          <a14:foregroundMark x1="53791" y1="75304" x2="73285" y2="83627"/>
                          <a14:foregroundMark x1="73285" y1="83627" x2="69134" y2="76049"/>
                          <a14:foregroundMark x1="69134" y1="76049" x2="51715" y2="67659"/>
                          <a14:foregroundMark x1="51715" y1="67659" x2="67148" y2="65223"/>
                          <a14:foregroundMark x1="67148" y1="65223" x2="59477" y2="42693"/>
                          <a14:foregroundMark x1="59477" y1="42693" x2="53069" y2="36739"/>
                          <a14:foregroundMark x1="53069" y1="36739" x2="44404" y2="33829"/>
                          <a14:foregroundMark x1="44404" y1="33829" x2="54693" y2="32409"/>
                          <a14:foregroundMark x1="47473" y1="75034" x2="51625" y2="81461"/>
                          <a14:foregroundMark x1="51625" y1="81461" x2="60921" y2="76252"/>
                          <a14:foregroundMark x1="60921" y1="76252" x2="61282" y2="76455"/>
                          <a14:foregroundMark x1="85740" y1="89445" x2="74368" y2="87212"/>
                          <a14:foregroundMark x1="74368" y1="87212" x2="83845" y2="88769"/>
                          <a14:foregroundMark x1="83845" y1="88769" x2="83213" y2="88092"/>
                          <a14:foregroundMark x1="66877" y1="85115" x2="55686" y2="82679"/>
                          <a14:foregroundMark x1="55686" y1="82679" x2="66516" y2="85386"/>
                          <a14:foregroundMark x1="66516" y1="85386" x2="56769" y2="81732"/>
                          <a14:foregroundMark x1="56769" y1="81732" x2="68141" y2="83559"/>
                          <a14:foregroundMark x1="50993" y1="26184" x2="84296" y2="24087"/>
                          <a14:foregroundMark x1="84296" y1="24087" x2="74458" y2="27470"/>
                          <a14:foregroundMark x1="74458" y1="27470" x2="56137" y2="27131"/>
                          <a14:foregroundMark x1="56137" y1="27131" x2="64170" y2="25575"/>
                          <a14:foregroundMark x1="80776" y1="23545" x2="87274" y2="28890"/>
                          <a14:foregroundMark x1="87274" y1="28890" x2="87365" y2="47700"/>
                          <a14:foregroundMark x1="87365" y1="47700" x2="85469" y2="37686"/>
                          <a14:foregroundMark x1="85469" y1="37686" x2="83845" y2="49459"/>
                          <a14:foregroundMark x1="83845" y1="49459" x2="85018" y2="29229"/>
                          <a14:foregroundMark x1="85018" y1="29229" x2="86552" y2="40460"/>
                          <a14:foregroundMark x1="83394" y1="23410" x2="87365" y2="23410"/>
                          <a14:foregroundMark x1="25271" y1="33491" x2="26264" y2="34438"/>
                          <a14:backgroundMark x1="21209" y1="65359" x2="24819" y2="63532"/>
                          <a14:backgroundMark x1="26625" y1="61231" x2="25903" y2="59811"/>
                          <a14:backgroundMark x1="26444" y1="59472" x2="26264" y2="60622"/>
                          <a14:backgroundMark x1="26534" y1="59878" x2="25271" y2="61028"/>
                          <a14:backgroundMark x1="26534" y1="59743" x2="26534" y2="59743"/>
                          <a14:backgroundMark x1="25632" y1="61231" x2="22473" y2="63870"/>
                          <a14:backgroundMark x1="24549" y1="46211" x2="25451" y2="46752"/>
                          <a14:backgroundMark x1="25181" y1="47023" x2="25632" y2="46685"/>
                          <a14:backgroundMark x1="25451" y1="46955" x2="26264" y2="47226"/>
                          <a14:backgroundMark x1="23285" y1="37754" x2="24639" y2="36671"/>
                          <a14:backgroundMark x1="24188" y1="37348" x2="23736" y2="37618"/>
                          <a14:backgroundMark x1="24097" y1="37212" x2="24819" y2="35589"/>
                          <a14:backgroundMark x1="23736" y1="76116" x2="25632" y2="77402"/>
                          <a14:backgroundMark x1="24910" y1="76184" x2="24097" y2="76049"/>
                          <a14:backgroundMark x1="25632" y1="77470" x2="26264" y2="77199"/>
                          <a14:backgroundMark x1="25903" y1="77131" x2="26083" y2="78214"/>
                          <a14:backgroundMark x1="26264" y1="77876" x2="26264" y2="77876"/>
                          <a14:backgroundMark x1="26083" y1="78214" x2="26083" y2="78214"/>
                          <a14:backgroundMark x1="28791" y1="81191" x2="32942" y2="818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8289" t="21086" r="8873" b="8090"/>
            <a:stretch/>
          </p:blipFill>
          <p:spPr>
            <a:xfrm rot="1274714">
              <a:off x="3017369" y="3538718"/>
              <a:ext cx="1279178" cy="1659182"/>
            </a:xfrm>
            <a:prstGeom prst="rect">
              <a:avLst/>
            </a:prstGeom>
          </p:spPr>
        </p:pic>
      </p:grpSp>
      <p:pic>
        <p:nvPicPr>
          <p:cNvPr id="36" name="圖片 35" descr="D-LINK DIR-612 N300無線路由器｜isunfar愛順發3C購物網">
            <a:extLst>
              <a:ext uri="{FF2B5EF4-FFF2-40B4-BE49-F238E27FC236}">
                <a16:creationId xmlns:a16="http://schemas.microsoft.com/office/drawing/2014/main" xmlns="" id="{ADBD6357-987C-444E-9EB2-693F0463C077}"/>
              </a:ext>
            </a:extLst>
          </p:cNvPr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0677" y="726950"/>
            <a:ext cx="1468146" cy="13282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xmlns="" id="{4333FE56-5A17-4750-A02F-E4C50250364D}"/>
              </a:ext>
            </a:extLst>
          </p:cNvPr>
          <p:cNvCxnSpPr>
            <a:cxnSpLocks/>
            <a:endCxn id="30" idx="2"/>
          </p:cNvCxnSpPr>
          <p:nvPr/>
        </p:nvCxnSpPr>
        <p:spPr>
          <a:xfrm flipV="1">
            <a:off x="1952926" y="1838246"/>
            <a:ext cx="0" cy="902490"/>
          </a:xfrm>
          <a:prstGeom prst="straightConnector1">
            <a:avLst/>
          </a:prstGeom>
          <a:ln w="76200">
            <a:solidFill>
              <a:srgbClr val="02386E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xmlns="" id="{C9A09D7C-C31F-4917-B2E0-9B6CF9264FE0}"/>
              </a:ext>
            </a:extLst>
          </p:cNvPr>
          <p:cNvCxnSpPr>
            <a:cxnSpLocks/>
          </p:cNvCxnSpPr>
          <p:nvPr/>
        </p:nvCxnSpPr>
        <p:spPr>
          <a:xfrm>
            <a:off x="2356751" y="1643658"/>
            <a:ext cx="756000" cy="0"/>
          </a:xfrm>
          <a:prstGeom prst="straightConnector1">
            <a:avLst/>
          </a:prstGeom>
          <a:ln w="76200">
            <a:solidFill>
              <a:srgbClr val="02386E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xmlns="" id="{CA8883B1-ABC3-4D2D-8991-5D2EB0755FF7}"/>
              </a:ext>
            </a:extLst>
          </p:cNvPr>
          <p:cNvCxnSpPr>
            <a:cxnSpLocks/>
          </p:cNvCxnSpPr>
          <p:nvPr/>
        </p:nvCxnSpPr>
        <p:spPr>
          <a:xfrm>
            <a:off x="7064750" y="2048029"/>
            <a:ext cx="0" cy="1316531"/>
          </a:xfrm>
          <a:prstGeom prst="straightConnector1">
            <a:avLst/>
          </a:prstGeom>
          <a:ln w="76200">
            <a:solidFill>
              <a:srgbClr val="02386E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群組 46">
            <a:extLst>
              <a:ext uri="{FF2B5EF4-FFF2-40B4-BE49-F238E27FC236}">
                <a16:creationId xmlns:a16="http://schemas.microsoft.com/office/drawing/2014/main" xmlns="" id="{6D96B6EB-EB20-448B-B487-26A086BC3FB4}"/>
              </a:ext>
            </a:extLst>
          </p:cNvPr>
          <p:cNvGrpSpPr/>
          <p:nvPr/>
        </p:nvGrpSpPr>
        <p:grpSpPr>
          <a:xfrm>
            <a:off x="4226444" y="968658"/>
            <a:ext cx="1350000" cy="1350000"/>
            <a:chOff x="4770105" y="2849475"/>
            <a:chExt cx="1800000" cy="1800000"/>
          </a:xfrm>
        </p:grpSpPr>
        <p:sp>
          <p:nvSpPr>
            <p:cNvPr id="43" name="弧形 42">
              <a:extLst>
                <a:ext uri="{FF2B5EF4-FFF2-40B4-BE49-F238E27FC236}">
                  <a16:creationId xmlns:a16="http://schemas.microsoft.com/office/drawing/2014/main" xmlns="" id="{1B0C288B-82DB-42ED-B515-2155825D7026}"/>
                </a:ext>
              </a:extLst>
            </p:cNvPr>
            <p:cNvSpPr/>
            <p:nvPr/>
          </p:nvSpPr>
          <p:spPr>
            <a:xfrm rot="2861817">
              <a:off x="4770105" y="2849475"/>
              <a:ext cx="1800000" cy="1800000"/>
            </a:xfrm>
            <a:prstGeom prst="arc">
              <a:avLst/>
            </a:prstGeom>
            <a:noFill/>
            <a:ln w="76200">
              <a:solidFill>
                <a:srgbClr val="0238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弧形 43">
              <a:extLst>
                <a:ext uri="{FF2B5EF4-FFF2-40B4-BE49-F238E27FC236}">
                  <a16:creationId xmlns:a16="http://schemas.microsoft.com/office/drawing/2014/main" xmlns="" id="{B4C88784-E7EB-4145-A342-35527C4EECEF}"/>
                </a:ext>
              </a:extLst>
            </p:cNvPr>
            <p:cNvSpPr/>
            <p:nvPr/>
          </p:nvSpPr>
          <p:spPr>
            <a:xfrm rot="2861817">
              <a:off x="4950105" y="3029475"/>
              <a:ext cx="1440000" cy="1440000"/>
            </a:xfrm>
            <a:prstGeom prst="arc">
              <a:avLst/>
            </a:prstGeom>
            <a:noFill/>
            <a:ln w="76200">
              <a:solidFill>
                <a:srgbClr val="0238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弧形 44">
              <a:extLst>
                <a:ext uri="{FF2B5EF4-FFF2-40B4-BE49-F238E27FC236}">
                  <a16:creationId xmlns:a16="http://schemas.microsoft.com/office/drawing/2014/main" xmlns="" id="{2C7D8A17-658F-44AF-9228-33DF8DA78F64}"/>
                </a:ext>
              </a:extLst>
            </p:cNvPr>
            <p:cNvSpPr/>
            <p:nvPr/>
          </p:nvSpPr>
          <p:spPr>
            <a:xfrm rot="2861817">
              <a:off x="5130105" y="3209475"/>
              <a:ext cx="1080000" cy="1080000"/>
            </a:xfrm>
            <a:prstGeom prst="arc">
              <a:avLst/>
            </a:prstGeom>
            <a:noFill/>
            <a:ln w="76200">
              <a:solidFill>
                <a:srgbClr val="0238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6" name="弧形 45">
              <a:extLst>
                <a:ext uri="{FF2B5EF4-FFF2-40B4-BE49-F238E27FC236}">
                  <a16:creationId xmlns:a16="http://schemas.microsoft.com/office/drawing/2014/main" xmlns="" id="{29A2E774-7090-46C0-972E-CB882D10E0B7}"/>
                </a:ext>
              </a:extLst>
            </p:cNvPr>
            <p:cNvSpPr/>
            <p:nvPr/>
          </p:nvSpPr>
          <p:spPr>
            <a:xfrm rot="2861817">
              <a:off x="5310105" y="3389475"/>
              <a:ext cx="720000" cy="720000"/>
            </a:xfrm>
            <a:prstGeom prst="arc">
              <a:avLst/>
            </a:prstGeom>
            <a:noFill/>
            <a:ln w="76200">
              <a:solidFill>
                <a:srgbClr val="0238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42606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微软雅黑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主题">
      <a:majorFont>
        <a:latin typeface="微软雅黑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主题">
  <a:themeElements>
    <a:clrScheme name="3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主题">
      <a:majorFont>
        <a:latin typeface="微软雅黑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 主题">
  <a:themeElements>
    <a:clrScheme name="4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主题">
      <a:majorFont>
        <a:latin typeface="微软雅黑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1070</TotalTime>
  <Pages>0</Pages>
  <Words>456</Words>
  <Characters>0</Characters>
  <Application>Microsoft Office PowerPoint</Application>
  <DocSecurity>0</DocSecurity>
  <PresentationFormat>如螢幕大小 (16:9)</PresentationFormat>
  <Lines>0</Lines>
  <Paragraphs>64</Paragraphs>
  <Slides>16</Slides>
  <Notes>4</Notes>
  <HiddenSlides>1</HiddenSlides>
  <MMClips>1</MMClips>
  <ScaleCrop>false</ScaleCrop>
  <HeadingPairs>
    <vt:vector size="4" baseType="variant">
      <vt:variant>
        <vt:lpstr>佈景主題</vt:lpstr>
      </vt:variant>
      <vt:variant>
        <vt:i4>4</vt:i4>
      </vt:variant>
      <vt:variant>
        <vt:lpstr>投影片標題</vt:lpstr>
      </vt:variant>
      <vt:variant>
        <vt:i4>16</vt:i4>
      </vt:variant>
    </vt:vector>
  </HeadingPairs>
  <TitlesOfParts>
    <vt:vector size="20" baseType="lpstr">
      <vt:lpstr>Office 主题</vt:lpstr>
      <vt:lpstr>1_Office 主题</vt:lpstr>
      <vt:lpstr>3_Office 主题</vt:lpstr>
      <vt:lpstr>4_Office 主题</vt:lpstr>
      <vt:lpstr>投影片 1</vt:lpstr>
      <vt:lpstr>投影片 2</vt:lpstr>
      <vt:lpstr>ESG 企業永續發展，大康十年前就開始了</vt:lpstr>
      <vt:lpstr>PAS 2050 產品碳足跡</vt:lpstr>
      <vt:lpstr>ISO 50001 能源管理系統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chen</cp:lastModifiedBy>
  <cp:revision>189</cp:revision>
  <cp:lastPrinted>1899-12-30T00:00:00Z</cp:lastPrinted>
  <dcterms:created xsi:type="dcterms:W3CDTF">2012-07-26T08:38:14Z</dcterms:created>
  <dcterms:modified xsi:type="dcterms:W3CDTF">2023-04-27T06:24:26Z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2052-8.1.0.3089</vt:lpwstr>
  </property>
</Properties>
</file>